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3150" cy="36004500"/>
  <p:notesSz cx="6858000" cy="9144000"/>
  <p:defaultTextStyle>
    <a:defPPr>
      <a:defRPr lang="it-IT"/>
    </a:defPPr>
    <a:lvl1pPr algn="l" rtl="0" fontAlgn="base">
      <a:spcBef>
        <a:spcPct val="0"/>
      </a:spcBef>
      <a:spcAft>
        <a:spcPct val="0"/>
      </a:spcAft>
      <a:defRPr sz="8000" kern="1200">
        <a:solidFill>
          <a:schemeClr val="tx1"/>
        </a:solidFill>
        <a:latin typeface="Arial" charset="0"/>
        <a:ea typeface="+mn-ea"/>
        <a:cs typeface="+mn-cs"/>
      </a:defRPr>
    </a:lvl1pPr>
    <a:lvl2pPr marL="432054" algn="l" rtl="0" fontAlgn="base">
      <a:spcBef>
        <a:spcPct val="0"/>
      </a:spcBef>
      <a:spcAft>
        <a:spcPct val="0"/>
      </a:spcAft>
      <a:defRPr sz="8000" kern="1200">
        <a:solidFill>
          <a:schemeClr val="tx1"/>
        </a:solidFill>
        <a:latin typeface="Arial" charset="0"/>
        <a:ea typeface="+mn-ea"/>
        <a:cs typeface="+mn-cs"/>
      </a:defRPr>
    </a:lvl2pPr>
    <a:lvl3pPr marL="864108" algn="l" rtl="0" fontAlgn="base">
      <a:spcBef>
        <a:spcPct val="0"/>
      </a:spcBef>
      <a:spcAft>
        <a:spcPct val="0"/>
      </a:spcAft>
      <a:defRPr sz="8000" kern="1200">
        <a:solidFill>
          <a:schemeClr val="tx1"/>
        </a:solidFill>
        <a:latin typeface="Arial" charset="0"/>
        <a:ea typeface="+mn-ea"/>
        <a:cs typeface="+mn-cs"/>
      </a:defRPr>
    </a:lvl3pPr>
    <a:lvl4pPr marL="1296162" algn="l" rtl="0" fontAlgn="base">
      <a:spcBef>
        <a:spcPct val="0"/>
      </a:spcBef>
      <a:spcAft>
        <a:spcPct val="0"/>
      </a:spcAft>
      <a:defRPr sz="8000" kern="1200">
        <a:solidFill>
          <a:schemeClr val="tx1"/>
        </a:solidFill>
        <a:latin typeface="Arial" charset="0"/>
        <a:ea typeface="+mn-ea"/>
        <a:cs typeface="+mn-cs"/>
      </a:defRPr>
    </a:lvl4pPr>
    <a:lvl5pPr marL="1728216" algn="l" rtl="0" fontAlgn="base">
      <a:spcBef>
        <a:spcPct val="0"/>
      </a:spcBef>
      <a:spcAft>
        <a:spcPct val="0"/>
      </a:spcAft>
      <a:defRPr sz="8000" kern="1200">
        <a:solidFill>
          <a:schemeClr val="tx1"/>
        </a:solidFill>
        <a:latin typeface="Arial" charset="0"/>
        <a:ea typeface="+mn-ea"/>
        <a:cs typeface="+mn-cs"/>
      </a:defRPr>
    </a:lvl5pPr>
    <a:lvl6pPr marL="2160270" algn="l" defTabSz="864108" rtl="0" eaLnBrk="1" latinLnBrk="0" hangingPunct="1">
      <a:defRPr sz="8000" kern="1200">
        <a:solidFill>
          <a:schemeClr val="tx1"/>
        </a:solidFill>
        <a:latin typeface="Arial" charset="0"/>
        <a:ea typeface="+mn-ea"/>
        <a:cs typeface="+mn-cs"/>
      </a:defRPr>
    </a:lvl6pPr>
    <a:lvl7pPr marL="2592324" algn="l" defTabSz="864108" rtl="0" eaLnBrk="1" latinLnBrk="0" hangingPunct="1">
      <a:defRPr sz="8000" kern="1200">
        <a:solidFill>
          <a:schemeClr val="tx1"/>
        </a:solidFill>
        <a:latin typeface="Arial" charset="0"/>
        <a:ea typeface="+mn-ea"/>
        <a:cs typeface="+mn-cs"/>
      </a:defRPr>
    </a:lvl7pPr>
    <a:lvl8pPr marL="3024378" algn="l" defTabSz="864108" rtl="0" eaLnBrk="1" latinLnBrk="0" hangingPunct="1">
      <a:defRPr sz="8000" kern="1200">
        <a:solidFill>
          <a:schemeClr val="tx1"/>
        </a:solidFill>
        <a:latin typeface="Arial" charset="0"/>
        <a:ea typeface="+mn-ea"/>
        <a:cs typeface="+mn-cs"/>
      </a:defRPr>
    </a:lvl8pPr>
    <a:lvl9pPr marL="3456432" algn="l" defTabSz="864108" rtl="0" eaLnBrk="1" latinLnBrk="0" hangingPunct="1">
      <a:defRPr sz="8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0381"/>
    <a:srgbClr val="FF9C0B"/>
    <a:srgbClr val="FFC671"/>
    <a:srgbClr val="660033"/>
    <a:srgbClr val="33CCFF"/>
    <a:srgbClr val="CC00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33" d="100"/>
          <a:sy n="33" d="100"/>
        </p:scale>
        <p:origin x="-204" y="-78"/>
      </p:cViewPr>
      <p:guideLst>
        <p:guide orient="horz" pos="11340"/>
        <p:guide pos="79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7F859-689B-47EC-82F9-0530082E5FFA}" type="datetimeFigureOut">
              <a:rPr lang="it-IT" smtClean="0"/>
              <a:t>09/11/2011</a:t>
            </a:fld>
            <a:endParaRPr lang="it-IT"/>
          </a:p>
        </p:txBody>
      </p:sp>
      <p:sp>
        <p:nvSpPr>
          <p:cNvPr id="4" name="Segnaposto immagine diapositiva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8AEFF1-3C76-4DCF-8A41-0DD0211A458D}"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A8AEFF1-3C76-4DCF-8A41-0DD0211A458D}" type="slidenum">
              <a:rPr lang="it-IT" smtClean="0"/>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890236" y="11185398"/>
            <a:ext cx="21422678" cy="771696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3780473" y="20402550"/>
            <a:ext cx="17642205" cy="9200650"/>
          </a:xfrm>
        </p:spPr>
        <p:txBody>
          <a:bodyPr/>
          <a:lstStyle>
            <a:lvl1pPr marL="0" indent="0" algn="ctr">
              <a:buNone/>
              <a:defRPr/>
            </a:lvl1pPr>
            <a:lvl2pPr marL="432054" indent="0" algn="ctr">
              <a:buNone/>
              <a:defRPr/>
            </a:lvl2pPr>
            <a:lvl3pPr marL="864108" indent="0" algn="ctr">
              <a:buNone/>
              <a:defRPr/>
            </a:lvl3pPr>
            <a:lvl4pPr marL="1296162" indent="0" algn="ctr">
              <a:buNone/>
              <a:defRPr/>
            </a:lvl4pPr>
            <a:lvl5pPr marL="1728216" indent="0" algn="ctr">
              <a:buNone/>
              <a:defRPr/>
            </a:lvl5pPr>
            <a:lvl6pPr marL="2160270" indent="0" algn="ctr">
              <a:buNone/>
              <a:defRPr/>
            </a:lvl6pPr>
            <a:lvl7pPr marL="2592324" indent="0" algn="ctr">
              <a:buNone/>
              <a:defRPr/>
            </a:lvl7pPr>
            <a:lvl8pPr marL="3024378" indent="0" algn="ctr">
              <a:buNone/>
              <a:defRPr/>
            </a:lvl8pPr>
            <a:lvl9pPr marL="3456432"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901F507E-B257-43F0-97EB-3CE5D87926DF}"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23595CE5-F610-40EC-B810-82B92958DDC3}"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8272284" y="1441681"/>
            <a:ext cx="5670709" cy="3072084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1260158" y="1441681"/>
            <a:ext cx="16868108" cy="3072084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C7D6C5B-0407-4170-A14B-13793C305953}"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F94BA016-CF5E-48D1-8DA8-89BD85D60002}"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990749" y="23135892"/>
            <a:ext cx="21422678" cy="7151394"/>
          </a:xfrm>
        </p:spPr>
        <p:txBody>
          <a:bodyPr anchor="t"/>
          <a:lstStyle>
            <a:lvl1pPr algn="l">
              <a:defRPr sz="38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1990749" y="15259908"/>
            <a:ext cx="21422678" cy="7875984"/>
          </a:xfrm>
        </p:spPr>
        <p:txBody>
          <a:bodyPr anchor="b"/>
          <a:lstStyle>
            <a:lvl1pPr marL="0" indent="0">
              <a:buNone/>
              <a:defRPr sz="1900"/>
            </a:lvl1pPr>
            <a:lvl2pPr marL="432054" indent="0">
              <a:buNone/>
              <a:defRPr sz="1700"/>
            </a:lvl2pPr>
            <a:lvl3pPr marL="864108" indent="0">
              <a:buNone/>
              <a:defRPr sz="1500"/>
            </a:lvl3pPr>
            <a:lvl4pPr marL="1296162" indent="0">
              <a:buNone/>
              <a:defRPr sz="1300"/>
            </a:lvl4pPr>
            <a:lvl5pPr marL="1728216" indent="0">
              <a:buNone/>
              <a:defRPr sz="1300"/>
            </a:lvl5pPr>
            <a:lvl6pPr marL="2160270" indent="0">
              <a:buNone/>
              <a:defRPr sz="1300"/>
            </a:lvl6pPr>
            <a:lvl7pPr marL="2592324" indent="0">
              <a:buNone/>
              <a:defRPr sz="1300"/>
            </a:lvl7pPr>
            <a:lvl8pPr marL="3024378" indent="0">
              <a:buNone/>
              <a:defRPr sz="1300"/>
            </a:lvl8pPr>
            <a:lvl9pPr marL="3456432" indent="0">
              <a:buNone/>
              <a:defRPr sz="13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00B97181-CBE7-4426-8B34-FE42813E524B}"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260157" y="8401051"/>
            <a:ext cx="11269409" cy="2376147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12673584" y="8401051"/>
            <a:ext cx="11269409" cy="2376147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3161FDB2-A69A-497C-97BE-2F2820A3C851}"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1260158" y="8059008"/>
            <a:ext cx="11135892" cy="3358920"/>
          </a:xfrm>
        </p:spPr>
        <p:txBody>
          <a:bodyPr anchor="b"/>
          <a:lstStyle>
            <a:lvl1pPr marL="0" indent="0">
              <a:buNone/>
              <a:defRPr sz="2300" b="1"/>
            </a:lvl1pPr>
            <a:lvl2pPr marL="432054" indent="0">
              <a:buNone/>
              <a:defRPr sz="1900" b="1"/>
            </a:lvl2pPr>
            <a:lvl3pPr marL="864108" indent="0">
              <a:buNone/>
              <a:defRPr sz="1700" b="1"/>
            </a:lvl3pPr>
            <a:lvl4pPr marL="1296162" indent="0">
              <a:buNone/>
              <a:defRPr sz="1500" b="1"/>
            </a:lvl4pPr>
            <a:lvl5pPr marL="1728216" indent="0">
              <a:buNone/>
              <a:defRPr sz="1500" b="1"/>
            </a:lvl5pPr>
            <a:lvl6pPr marL="2160270" indent="0">
              <a:buNone/>
              <a:defRPr sz="1500" b="1"/>
            </a:lvl6pPr>
            <a:lvl7pPr marL="2592324" indent="0">
              <a:buNone/>
              <a:defRPr sz="1500" b="1"/>
            </a:lvl7pPr>
            <a:lvl8pPr marL="3024378" indent="0">
              <a:buNone/>
              <a:defRPr sz="1500" b="1"/>
            </a:lvl8pPr>
            <a:lvl9pPr marL="3456432" indent="0">
              <a:buNone/>
              <a:defRPr sz="1500" b="1"/>
            </a:lvl9pPr>
          </a:lstStyle>
          <a:p>
            <a:pPr lvl="0"/>
            <a:r>
              <a:rPr lang="it-IT" smtClean="0"/>
              <a:t>Fare clic per modificare stili del testo dello schema</a:t>
            </a:r>
          </a:p>
        </p:txBody>
      </p:sp>
      <p:sp>
        <p:nvSpPr>
          <p:cNvPr id="4" name="Segnaposto contenuto 3"/>
          <p:cNvSpPr>
            <a:spLocks noGrp="1"/>
          </p:cNvSpPr>
          <p:nvPr>
            <p:ph sz="half" idx="2"/>
          </p:nvPr>
        </p:nvSpPr>
        <p:spPr>
          <a:xfrm>
            <a:off x="1260158" y="11417927"/>
            <a:ext cx="11135892" cy="20744593"/>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12802601" y="8059008"/>
            <a:ext cx="11140392" cy="3358920"/>
          </a:xfrm>
        </p:spPr>
        <p:txBody>
          <a:bodyPr anchor="b"/>
          <a:lstStyle>
            <a:lvl1pPr marL="0" indent="0">
              <a:buNone/>
              <a:defRPr sz="2300" b="1"/>
            </a:lvl1pPr>
            <a:lvl2pPr marL="432054" indent="0">
              <a:buNone/>
              <a:defRPr sz="1900" b="1"/>
            </a:lvl2pPr>
            <a:lvl3pPr marL="864108" indent="0">
              <a:buNone/>
              <a:defRPr sz="1700" b="1"/>
            </a:lvl3pPr>
            <a:lvl4pPr marL="1296162" indent="0">
              <a:buNone/>
              <a:defRPr sz="1500" b="1"/>
            </a:lvl4pPr>
            <a:lvl5pPr marL="1728216" indent="0">
              <a:buNone/>
              <a:defRPr sz="1500" b="1"/>
            </a:lvl5pPr>
            <a:lvl6pPr marL="2160270" indent="0">
              <a:buNone/>
              <a:defRPr sz="1500" b="1"/>
            </a:lvl6pPr>
            <a:lvl7pPr marL="2592324" indent="0">
              <a:buNone/>
              <a:defRPr sz="1500" b="1"/>
            </a:lvl7pPr>
            <a:lvl8pPr marL="3024378" indent="0">
              <a:buNone/>
              <a:defRPr sz="1500" b="1"/>
            </a:lvl8pPr>
            <a:lvl9pPr marL="3456432" indent="0">
              <a:buNone/>
              <a:defRPr sz="15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12802601" y="11417927"/>
            <a:ext cx="11140392" cy="20744593"/>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ED20565A-802E-438A-A810-89085AA2D263}"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EF1D3B9A-C9E3-4276-A6A7-9EE365759444}"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C1B52426-3489-49B7-9FAB-1A9D3365C284}"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260158" y="1434180"/>
            <a:ext cx="8291537" cy="6099762"/>
          </a:xfrm>
        </p:spPr>
        <p:txBody>
          <a:bodyPr anchor="b"/>
          <a:lstStyle>
            <a:lvl1pPr algn="l">
              <a:defRPr sz="1900" b="1"/>
            </a:lvl1pPr>
          </a:lstStyle>
          <a:p>
            <a:r>
              <a:rPr lang="it-IT" smtClean="0"/>
              <a:t>Fare clic per modificare lo stile del titolo</a:t>
            </a:r>
            <a:endParaRPr lang="it-IT"/>
          </a:p>
        </p:txBody>
      </p:sp>
      <p:sp>
        <p:nvSpPr>
          <p:cNvPr id="3" name="Segnaposto contenuto 2"/>
          <p:cNvSpPr>
            <a:spLocks noGrp="1"/>
          </p:cNvSpPr>
          <p:nvPr>
            <p:ph idx="1"/>
          </p:nvPr>
        </p:nvSpPr>
        <p:spPr>
          <a:xfrm>
            <a:off x="9853232" y="1434180"/>
            <a:ext cx="14089761" cy="30728341"/>
          </a:xfr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1260158" y="7533941"/>
            <a:ext cx="8291537" cy="24628579"/>
          </a:xfrm>
        </p:spPr>
        <p:txBody>
          <a:bodyPr/>
          <a:lstStyle>
            <a:lvl1pPr marL="0" indent="0">
              <a:buNone/>
              <a:defRPr sz="1300"/>
            </a:lvl1pPr>
            <a:lvl2pPr marL="432054" indent="0">
              <a:buNone/>
              <a:defRPr sz="1100"/>
            </a:lvl2pPr>
            <a:lvl3pPr marL="864108" indent="0">
              <a:buNone/>
              <a:defRPr sz="900"/>
            </a:lvl3pPr>
            <a:lvl4pPr marL="1296162" indent="0">
              <a:buNone/>
              <a:defRPr sz="900"/>
            </a:lvl4pPr>
            <a:lvl5pPr marL="1728216" indent="0">
              <a:buNone/>
              <a:defRPr sz="900"/>
            </a:lvl5pPr>
            <a:lvl6pPr marL="2160270" indent="0">
              <a:buNone/>
              <a:defRPr sz="900"/>
            </a:lvl6pPr>
            <a:lvl7pPr marL="2592324" indent="0">
              <a:buNone/>
              <a:defRPr sz="900"/>
            </a:lvl7pPr>
            <a:lvl8pPr marL="3024378" indent="0">
              <a:buNone/>
              <a:defRPr sz="900"/>
            </a:lvl8pPr>
            <a:lvl9pPr marL="3456432"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EDBB5F57-1297-4524-A9C0-637D686044BE}"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940118" y="25203151"/>
            <a:ext cx="15121890" cy="2974872"/>
          </a:xfrm>
        </p:spPr>
        <p:txBody>
          <a:bodyPr anchor="b"/>
          <a:lstStyle>
            <a:lvl1pPr algn="l">
              <a:defRPr sz="19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4940118" y="3216402"/>
            <a:ext cx="15121890" cy="21602700"/>
          </a:xfrm>
        </p:spPr>
        <p:txBody>
          <a:bodyPr/>
          <a:lstStyle>
            <a:lvl1pPr marL="0" indent="0">
              <a:buNone/>
              <a:defRPr sz="3000"/>
            </a:lvl1pPr>
            <a:lvl2pPr marL="432054" indent="0">
              <a:buNone/>
              <a:defRPr sz="2600"/>
            </a:lvl2pPr>
            <a:lvl3pPr marL="864108" indent="0">
              <a:buNone/>
              <a:defRPr sz="2300"/>
            </a:lvl3pPr>
            <a:lvl4pPr marL="1296162" indent="0">
              <a:buNone/>
              <a:defRPr sz="1900"/>
            </a:lvl4pPr>
            <a:lvl5pPr marL="1728216" indent="0">
              <a:buNone/>
              <a:defRPr sz="1900"/>
            </a:lvl5pPr>
            <a:lvl6pPr marL="2160270" indent="0">
              <a:buNone/>
              <a:defRPr sz="1900"/>
            </a:lvl6pPr>
            <a:lvl7pPr marL="2592324" indent="0">
              <a:buNone/>
              <a:defRPr sz="1900"/>
            </a:lvl7pPr>
            <a:lvl8pPr marL="3024378" indent="0">
              <a:buNone/>
              <a:defRPr sz="1900"/>
            </a:lvl8pPr>
            <a:lvl9pPr marL="3456432" indent="0">
              <a:buNone/>
              <a:defRPr sz="1900"/>
            </a:lvl9pPr>
          </a:lstStyle>
          <a:p>
            <a:endParaRPr lang="it-IT"/>
          </a:p>
        </p:txBody>
      </p:sp>
      <p:sp>
        <p:nvSpPr>
          <p:cNvPr id="4" name="Segnaposto testo 3"/>
          <p:cNvSpPr>
            <a:spLocks noGrp="1"/>
          </p:cNvSpPr>
          <p:nvPr>
            <p:ph type="body" sz="half" idx="2"/>
          </p:nvPr>
        </p:nvSpPr>
        <p:spPr>
          <a:xfrm>
            <a:off x="4940118" y="28178023"/>
            <a:ext cx="15121890" cy="4226028"/>
          </a:xfrm>
        </p:spPr>
        <p:txBody>
          <a:bodyPr/>
          <a:lstStyle>
            <a:lvl1pPr marL="0" indent="0">
              <a:buNone/>
              <a:defRPr sz="1300"/>
            </a:lvl1pPr>
            <a:lvl2pPr marL="432054" indent="0">
              <a:buNone/>
              <a:defRPr sz="1100"/>
            </a:lvl2pPr>
            <a:lvl3pPr marL="864108" indent="0">
              <a:buNone/>
              <a:defRPr sz="900"/>
            </a:lvl3pPr>
            <a:lvl4pPr marL="1296162" indent="0">
              <a:buNone/>
              <a:defRPr sz="900"/>
            </a:lvl4pPr>
            <a:lvl5pPr marL="1728216" indent="0">
              <a:buNone/>
              <a:defRPr sz="900"/>
            </a:lvl5pPr>
            <a:lvl6pPr marL="2160270" indent="0">
              <a:buNone/>
              <a:defRPr sz="900"/>
            </a:lvl6pPr>
            <a:lvl7pPr marL="2592324" indent="0">
              <a:buNone/>
              <a:defRPr sz="900"/>
            </a:lvl7pPr>
            <a:lvl8pPr marL="3024378" indent="0">
              <a:buNone/>
              <a:defRPr sz="900"/>
            </a:lvl8pPr>
            <a:lvl9pPr marL="3456432"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38295A81-8A57-4B63-A6D4-57B39CCCF782}"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158" y="1441681"/>
            <a:ext cx="22682835" cy="6000750"/>
          </a:xfrm>
          <a:prstGeom prst="rect">
            <a:avLst/>
          </a:prstGeom>
          <a:noFill/>
          <a:ln w="9525">
            <a:noFill/>
            <a:miter lim="800000"/>
            <a:headEnd/>
            <a:tailEnd/>
          </a:ln>
          <a:effectLst/>
        </p:spPr>
        <p:txBody>
          <a:bodyPr vert="horz" wrap="square" lIns="349742" tIns="174871" rIns="349742" bIns="174871"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1260158" y="8401051"/>
            <a:ext cx="22682835" cy="23761470"/>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1260158" y="32786598"/>
            <a:ext cx="5880735" cy="2500812"/>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lvl1pPr defTabSz="3498437">
              <a:defRPr sz="5400"/>
            </a:lvl1pPr>
          </a:lstStyle>
          <a:p>
            <a:endParaRPr lang="it-IT"/>
          </a:p>
        </p:txBody>
      </p:sp>
      <p:sp>
        <p:nvSpPr>
          <p:cNvPr id="1029" name="Rectangle 5"/>
          <p:cNvSpPr>
            <a:spLocks noGrp="1" noChangeArrowheads="1"/>
          </p:cNvSpPr>
          <p:nvPr>
            <p:ph type="ftr" sz="quarter" idx="3"/>
          </p:nvPr>
        </p:nvSpPr>
        <p:spPr bwMode="auto">
          <a:xfrm>
            <a:off x="8611076" y="32786598"/>
            <a:ext cx="7980998" cy="2500812"/>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lvl1pPr algn="ctr" defTabSz="3498437">
              <a:defRPr sz="5400"/>
            </a:lvl1pPr>
          </a:lstStyle>
          <a:p>
            <a:endParaRPr lang="it-IT"/>
          </a:p>
        </p:txBody>
      </p:sp>
      <p:sp>
        <p:nvSpPr>
          <p:cNvPr id="1030" name="Rectangle 6"/>
          <p:cNvSpPr>
            <a:spLocks noGrp="1" noChangeArrowheads="1"/>
          </p:cNvSpPr>
          <p:nvPr>
            <p:ph type="sldNum" sz="quarter" idx="4"/>
          </p:nvPr>
        </p:nvSpPr>
        <p:spPr bwMode="auto">
          <a:xfrm>
            <a:off x="18062258" y="32786598"/>
            <a:ext cx="5880735" cy="2500812"/>
          </a:xfrm>
          <a:prstGeom prst="rect">
            <a:avLst/>
          </a:prstGeom>
          <a:noFill/>
          <a:ln w="9525">
            <a:noFill/>
            <a:miter lim="800000"/>
            <a:headEnd/>
            <a:tailEnd/>
          </a:ln>
          <a:effectLst/>
        </p:spPr>
        <p:txBody>
          <a:bodyPr vert="horz" wrap="square" lIns="349742" tIns="174871" rIns="349742" bIns="174871" numCol="1" anchor="t" anchorCtr="0" compatLnSpc="1">
            <a:prstTxWarp prst="textNoShape">
              <a:avLst/>
            </a:prstTxWarp>
          </a:bodyPr>
          <a:lstStyle>
            <a:lvl1pPr algn="r" defTabSz="3498437">
              <a:defRPr sz="5400"/>
            </a:lvl1pPr>
          </a:lstStyle>
          <a:p>
            <a:fld id="{434FBCB2-5176-4ECF-B221-6E9E660A8E5A}"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8437" rtl="0" fontAlgn="base">
        <a:spcBef>
          <a:spcPct val="0"/>
        </a:spcBef>
        <a:spcAft>
          <a:spcPct val="0"/>
        </a:spcAft>
        <a:defRPr sz="16800">
          <a:solidFill>
            <a:schemeClr val="tx2"/>
          </a:solidFill>
          <a:latin typeface="+mj-lt"/>
          <a:ea typeface="+mj-ea"/>
          <a:cs typeface="+mj-cs"/>
        </a:defRPr>
      </a:lvl1pPr>
      <a:lvl2pPr algn="ctr" defTabSz="3498437" rtl="0" fontAlgn="base">
        <a:spcBef>
          <a:spcPct val="0"/>
        </a:spcBef>
        <a:spcAft>
          <a:spcPct val="0"/>
        </a:spcAft>
        <a:defRPr sz="16800">
          <a:solidFill>
            <a:schemeClr val="tx2"/>
          </a:solidFill>
          <a:latin typeface="Arial" charset="0"/>
        </a:defRPr>
      </a:lvl2pPr>
      <a:lvl3pPr algn="ctr" defTabSz="3498437" rtl="0" fontAlgn="base">
        <a:spcBef>
          <a:spcPct val="0"/>
        </a:spcBef>
        <a:spcAft>
          <a:spcPct val="0"/>
        </a:spcAft>
        <a:defRPr sz="16800">
          <a:solidFill>
            <a:schemeClr val="tx2"/>
          </a:solidFill>
          <a:latin typeface="Arial" charset="0"/>
        </a:defRPr>
      </a:lvl3pPr>
      <a:lvl4pPr algn="ctr" defTabSz="3498437" rtl="0" fontAlgn="base">
        <a:spcBef>
          <a:spcPct val="0"/>
        </a:spcBef>
        <a:spcAft>
          <a:spcPct val="0"/>
        </a:spcAft>
        <a:defRPr sz="16800">
          <a:solidFill>
            <a:schemeClr val="tx2"/>
          </a:solidFill>
          <a:latin typeface="Arial" charset="0"/>
        </a:defRPr>
      </a:lvl4pPr>
      <a:lvl5pPr algn="ctr" defTabSz="3498437" rtl="0" fontAlgn="base">
        <a:spcBef>
          <a:spcPct val="0"/>
        </a:spcBef>
        <a:spcAft>
          <a:spcPct val="0"/>
        </a:spcAft>
        <a:defRPr sz="16800">
          <a:solidFill>
            <a:schemeClr val="tx2"/>
          </a:solidFill>
          <a:latin typeface="Arial" charset="0"/>
        </a:defRPr>
      </a:lvl5pPr>
      <a:lvl6pPr marL="432054" algn="ctr" defTabSz="3498437" rtl="0" fontAlgn="base">
        <a:spcBef>
          <a:spcPct val="0"/>
        </a:spcBef>
        <a:spcAft>
          <a:spcPct val="0"/>
        </a:spcAft>
        <a:defRPr sz="16800">
          <a:solidFill>
            <a:schemeClr val="tx2"/>
          </a:solidFill>
          <a:latin typeface="Arial" charset="0"/>
        </a:defRPr>
      </a:lvl6pPr>
      <a:lvl7pPr marL="864108" algn="ctr" defTabSz="3498437" rtl="0" fontAlgn="base">
        <a:spcBef>
          <a:spcPct val="0"/>
        </a:spcBef>
        <a:spcAft>
          <a:spcPct val="0"/>
        </a:spcAft>
        <a:defRPr sz="16800">
          <a:solidFill>
            <a:schemeClr val="tx2"/>
          </a:solidFill>
          <a:latin typeface="Arial" charset="0"/>
        </a:defRPr>
      </a:lvl7pPr>
      <a:lvl8pPr marL="1296162" algn="ctr" defTabSz="3498437" rtl="0" fontAlgn="base">
        <a:spcBef>
          <a:spcPct val="0"/>
        </a:spcBef>
        <a:spcAft>
          <a:spcPct val="0"/>
        </a:spcAft>
        <a:defRPr sz="16800">
          <a:solidFill>
            <a:schemeClr val="tx2"/>
          </a:solidFill>
          <a:latin typeface="Arial" charset="0"/>
        </a:defRPr>
      </a:lvl8pPr>
      <a:lvl9pPr marL="1728216" algn="ctr" defTabSz="3498437" rtl="0" fontAlgn="base">
        <a:spcBef>
          <a:spcPct val="0"/>
        </a:spcBef>
        <a:spcAft>
          <a:spcPct val="0"/>
        </a:spcAft>
        <a:defRPr sz="16800">
          <a:solidFill>
            <a:schemeClr val="tx2"/>
          </a:solidFill>
          <a:latin typeface="Arial" charset="0"/>
        </a:defRPr>
      </a:lvl9pPr>
    </p:titleStyle>
    <p:bodyStyle>
      <a:lvl1pPr marL="1312665" indent="-1312665" algn="l" defTabSz="3498437" rtl="0" fontAlgn="base">
        <a:spcBef>
          <a:spcPct val="20000"/>
        </a:spcBef>
        <a:spcAft>
          <a:spcPct val="0"/>
        </a:spcAft>
        <a:buChar char="•"/>
        <a:defRPr sz="12200">
          <a:solidFill>
            <a:schemeClr val="tx1"/>
          </a:solidFill>
          <a:latin typeface="+mn-lt"/>
          <a:ea typeface="+mn-ea"/>
          <a:cs typeface="+mn-cs"/>
        </a:defRPr>
      </a:lvl1pPr>
      <a:lvl2pPr marL="2841355" indent="-1092137" algn="l" defTabSz="3498437" rtl="0" fontAlgn="base">
        <a:spcBef>
          <a:spcPct val="20000"/>
        </a:spcBef>
        <a:spcAft>
          <a:spcPct val="0"/>
        </a:spcAft>
        <a:buChar char="–"/>
        <a:defRPr sz="10700">
          <a:solidFill>
            <a:schemeClr val="tx1"/>
          </a:solidFill>
          <a:latin typeface="+mn-lt"/>
        </a:defRPr>
      </a:lvl2pPr>
      <a:lvl3pPr marL="4371546" indent="-873109" algn="l" defTabSz="3498437" rtl="0" fontAlgn="base">
        <a:spcBef>
          <a:spcPct val="20000"/>
        </a:spcBef>
        <a:spcAft>
          <a:spcPct val="0"/>
        </a:spcAft>
        <a:buChar char="•"/>
        <a:defRPr sz="9200">
          <a:solidFill>
            <a:schemeClr val="tx1"/>
          </a:solidFill>
          <a:latin typeface="+mn-lt"/>
        </a:defRPr>
      </a:lvl3pPr>
      <a:lvl4pPr marL="6120765" indent="-874610" algn="l" defTabSz="3498437" rtl="0" fontAlgn="base">
        <a:spcBef>
          <a:spcPct val="20000"/>
        </a:spcBef>
        <a:spcAft>
          <a:spcPct val="0"/>
        </a:spcAft>
        <a:buChar char="–"/>
        <a:defRPr sz="7700">
          <a:solidFill>
            <a:schemeClr val="tx1"/>
          </a:solidFill>
          <a:latin typeface="+mn-lt"/>
        </a:defRPr>
      </a:lvl4pPr>
      <a:lvl5pPr marL="7869984" indent="-876110" algn="l" defTabSz="3498437" rtl="0" fontAlgn="base">
        <a:spcBef>
          <a:spcPct val="20000"/>
        </a:spcBef>
        <a:spcAft>
          <a:spcPct val="0"/>
        </a:spcAft>
        <a:buChar char="»"/>
        <a:defRPr sz="7700">
          <a:solidFill>
            <a:schemeClr val="tx1"/>
          </a:solidFill>
          <a:latin typeface="+mn-lt"/>
        </a:defRPr>
      </a:lvl5pPr>
      <a:lvl6pPr marL="8302038" indent="-876110" algn="l" defTabSz="3498437" rtl="0" fontAlgn="base">
        <a:spcBef>
          <a:spcPct val="20000"/>
        </a:spcBef>
        <a:spcAft>
          <a:spcPct val="0"/>
        </a:spcAft>
        <a:buChar char="»"/>
        <a:defRPr sz="7700">
          <a:solidFill>
            <a:schemeClr val="tx1"/>
          </a:solidFill>
          <a:latin typeface="+mn-lt"/>
        </a:defRPr>
      </a:lvl6pPr>
      <a:lvl7pPr marL="8734092" indent="-876110" algn="l" defTabSz="3498437" rtl="0" fontAlgn="base">
        <a:spcBef>
          <a:spcPct val="20000"/>
        </a:spcBef>
        <a:spcAft>
          <a:spcPct val="0"/>
        </a:spcAft>
        <a:buChar char="»"/>
        <a:defRPr sz="7700">
          <a:solidFill>
            <a:schemeClr val="tx1"/>
          </a:solidFill>
          <a:latin typeface="+mn-lt"/>
        </a:defRPr>
      </a:lvl7pPr>
      <a:lvl8pPr marL="9166146" indent="-876110" algn="l" defTabSz="3498437" rtl="0" fontAlgn="base">
        <a:spcBef>
          <a:spcPct val="20000"/>
        </a:spcBef>
        <a:spcAft>
          <a:spcPct val="0"/>
        </a:spcAft>
        <a:buChar char="»"/>
        <a:defRPr sz="7700">
          <a:solidFill>
            <a:schemeClr val="tx1"/>
          </a:solidFill>
          <a:latin typeface="+mn-lt"/>
        </a:defRPr>
      </a:lvl8pPr>
      <a:lvl9pPr marL="9598200" indent="-876110" algn="l" defTabSz="3498437" rtl="0" fontAlgn="base">
        <a:spcBef>
          <a:spcPct val="20000"/>
        </a:spcBef>
        <a:spcAft>
          <a:spcPct val="0"/>
        </a:spcAft>
        <a:buChar char="»"/>
        <a:defRPr sz="7700">
          <a:solidFill>
            <a:schemeClr val="tx1"/>
          </a:solidFill>
          <a:latin typeface="+mn-lt"/>
        </a:defRPr>
      </a:lvl9pPr>
    </p:bodyStyle>
    <p:otherStyle>
      <a:defPPr>
        <a:defRPr lang="it-IT"/>
      </a:defPPr>
      <a:lvl1pPr marL="0" algn="l" defTabSz="864108" rtl="0" eaLnBrk="1" latinLnBrk="0" hangingPunct="1">
        <a:defRPr sz="1700" kern="1200">
          <a:solidFill>
            <a:schemeClr val="tx1"/>
          </a:solidFill>
          <a:latin typeface="+mn-lt"/>
          <a:ea typeface="+mn-ea"/>
          <a:cs typeface="+mn-cs"/>
        </a:defRPr>
      </a:lvl1pPr>
      <a:lvl2pPr marL="432054" algn="l" defTabSz="864108" rtl="0" eaLnBrk="1" latinLnBrk="0" hangingPunct="1">
        <a:defRPr sz="1700" kern="1200">
          <a:solidFill>
            <a:schemeClr val="tx1"/>
          </a:solidFill>
          <a:latin typeface="+mn-lt"/>
          <a:ea typeface="+mn-ea"/>
          <a:cs typeface="+mn-cs"/>
        </a:defRPr>
      </a:lvl2pPr>
      <a:lvl3pPr marL="864108" algn="l" defTabSz="864108" rtl="0" eaLnBrk="1" latinLnBrk="0" hangingPunct="1">
        <a:defRPr sz="1700" kern="1200">
          <a:solidFill>
            <a:schemeClr val="tx1"/>
          </a:solidFill>
          <a:latin typeface="+mn-lt"/>
          <a:ea typeface="+mn-ea"/>
          <a:cs typeface="+mn-cs"/>
        </a:defRPr>
      </a:lvl3pPr>
      <a:lvl4pPr marL="1296162" algn="l" defTabSz="864108" rtl="0" eaLnBrk="1" latinLnBrk="0" hangingPunct="1">
        <a:defRPr sz="1700" kern="1200">
          <a:solidFill>
            <a:schemeClr val="tx1"/>
          </a:solidFill>
          <a:latin typeface="+mn-lt"/>
          <a:ea typeface="+mn-ea"/>
          <a:cs typeface="+mn-cs"/>
        </a:defRPr>
      </a:lvl4pPr>
      <a:lvl5pPr marL="1728216" algn="l" defTabSz="864108" rtl="0" eaLnBrk="1" latinLnBrk="0" hangingPunct="1">
        <a:defRPr sz="1700" kern="1200">
          <a:solidFill>
            <a:schemeClr val="tx1"/>
          </a:solidFill>
          <a:latin typeface="+mn-lt"/>
          <a:ea typeface="+mn-ea"/>
          <a:cs typeface="+mn-cs"/>
        </a:defRPr>
      </a:lvl5pPr>
      <a:lvl6pPr marL="2160270" algn="l" defTabSz="864108" rtl="0" eaLnBrk="1" latinLnBrk="0" hangingPunct="1">
        <a:defRPr sz="1700" kern="1200">
          <a:solidFill>
            <a:schemeClr val="tx1"/>
          </a:solidFill>
          <a:latin typeface="+mn-lt"/>
          <a:ea typeface="+mn-ea"/>
          <a:cs typeface="+mn-cs"/>
        </a:defRPr>
      </a:lvl6pPr>
      <a:lvl7pPr marL="2592324" algn="l" defTabSz="864108" rtl="0" eaLnBrk="1" latinLnBrk="0" hangingPunct="1">
        <a:defRPr sz="1700" kern="1200">
          <a:solidFill>
            <a:schemeClr val="tx1"/>
          </a:solidFill>
          <a:latin typeface="+mn-lt"/>
          <a:ea typeface="+mn-ea"/>
          <a:cs typeface="+mn-cs"/>
        </a:defRPr>
      </a:lvl7pPr>
      <a:lvl8pPr marL="3024378" algn="l" defTabSz="864108" rtl="0" eaLnBrk="1" latinLnBrk="0" hangingPunct="1">
        <a:defRPr sz="1700" kern="1200">
          <a:solidFill>
            <a:schemeClr val="tx1"/>
          </a:solidFill>
          <a:latin typeface="+mn-lt"/>
          <a:ea typeface="+mn-ea"/>
          <a:cs typeface="+mn-cs"/>
        </a:defRPr>
      </a:lvl8pPr>
      <a:lvl9pPr marL="3456432" algn="l" defTabSz="864108"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52" name="Rectangle 4"/>
          <p:cNvSpPr>
            <a:spLocks noChangeArrowheads="1"/>
          </p:cNvSpPr>
          <p:nvPr/>
        </p:nvSpPr>
        <p:spPr bwMode="auto">
          <a:xfrm>
            <a:off x="648247" y="360291"/>
            <a:ext cx="23402600" cy="3214064"/>
          </a:xfrm>
          <a:prstGeom prst="rect">
            <a:avLst/>
          </a:prstGeom>
          <a:noFill/>
          <a:ln w="9525">
            <a:noFill/>
            <a:miter lim="800000"/>
            <a:headEnd/>
            <a:tailEnd/>
          </a:ln>
          <a:effectLst/>
        </p:spPr>
        <p:txBody>
          <a:bodyPr wrap="square" lIns="74020" tIns="37010" rIns="74020" bIns="37010">
            <a:spAutoFit/>
          </a:bodyPr>
          <a:lstStyle/>
          <a:p>
            <a:pPr algn="ctr"/>
            <a:r>
              <a:rPr lang="it-IT" sz="4800" b="1" dirty="0" smtClean="0">
                <a:solidFill>
                  <a:srgbClr val="FF0000"/>
                </a:solidFill>
              </a:rPr>
              <a:t>RISULTATI DELL’ ADESIONE ALLO SCREENING DEL CCR NEL TERRITORIO EMPOLESE VALDELSA DELL’AZIENDA USL 11 (FI)</a:t>
            </a:r>
          </a:p>
          <a:p>
            <a:endParaRPr lang="it-IT" sz="3600" dirty="0" smtClean="0"/>
          </a:p>
          <a:p>
            <a:r>
              <a:rPr lang="it-IT" sz="3600" dirty="0" err="1" smtClean="0">
                <a:solidFill>
                  <a:srgbClr val="003399"/>
                </a:solidFill>
              </a:rPr>
              <a:t>F.Calella</a:t>
            </a:r>
            <a:r>
              <a:rPr lang="it-IT" sz="3600" dirty="0" smtClean="0">
                <a:solidFill>
                  <a:srgbClr val="003399"/>
                </a:solidFill>
              </a:rPr>
              <a:t>, </a:t>
            </a:r>
            <a:r>
              <a:rPr lang="it-IT" sz="3600" dirty="0" err="1" smtClean="0">
                <a:solidFill>
                  <a:srgbClr val="003399"/>
                </a:solidFill>
              </a:rPr>
              <a:t>M.Trappoliere</a:t>
            </a:r>
            <a:r>
              <a:rPr lang="it-IT" sz="3600" dirty="0" smtClean="0">
                <a:solidFill>
                  <a:srgbClr val="003399"/>
                </a:solidFill>
              </a:rPr>
              <a:t>, </a:t>
            </a:r>
            <a:r>
              <a:rPr lang="it-IT" sz="3600" dirty="0" err="1" smtClean="0">
                <a:solidFill>
                  <a:srgbClr val="003399"/>
                </a:solidFill>
              </a:rPr>
              <a:t>F.Solipano</a:t>
            </a:r>
            <a:r>
              <a:rPr lang="it-IT" sz="3600" dirty="0" smtClean="0">
                <a:solidFill>
                  <a:srgbClr val="003399"/>
                </a:solidFill>
              </a:rPr>
              <a:t>, </a:t>
            </a:r>
            <a:r>
              <a:rPr lang="it-IT" sz="3600" dirty="0" err="1" smtClean="0">
                <a:solidFill>
                  <a:srgbClr val="003399"/>
                </a:solidFill>
              </a:rPr>
              <a:t>S.Tani</a:t>
            </a:r>
            <a:r>
              <a:rPr lang="it-IT" sz="3600" dirty="0" smtClean="0">
                <a:solidFill>
                  <a:srgbClr val="003399"/>
                </a:solidFill>
              </a:rPr>
              <a:t>, </a:t>
            </a:r>
            <a:r>
              <a:rPr lang="it-IT" sz="3600" dirty="0" err="1" smtClean="0">
                <a:solidFill>
                  <a:srgbClr val="003399"/>
                </a:solidFill>
              </a:rPr>
              <a:t>O.Tarantino</a:t>
            </a:r>
            <a:r>
              <a:rPr lang="it-IT" sz="3600" dirty="0" smtClean="0">
                <a:solidFill>
                  <a:srgbClr val="003399"/>
                </a:solidFill>
              </a:rPr>
              <a:t>, </a:t>
            </a:r>
            <a:r>
              <a:rPr lang="it-IT" sz="3600" dirty="0" err="1" smtClean="0">
                <a:solidFill>
                  <a:srgbClr val="003399"/>
                </a:solidFill>
              </a:rPr>
              <a:t>F.Belli</a:t>
            </a:r>
            <a:r>
              <a:rPr lang="it-IT" sz="3600" dirty="0" smtClean="0">
                <a:solidFill>
                  <a:srgbClr val="003399"/>
                </a:solidFill>
              </a:rPr>
              <a:t>, </a:t>
            </a:r>
            <a:r>
              <a:rPr lang="it-IT" sz="3600" dirty="0" err="1" smtClean="0">
                <a:solidFill>
                  <a:srgbClr val="003399"/>
                </a:solidFill>
              </a:rPr>
              <a:t>D.Casalini</a:t>
            </a:r>
            <a:r>
              <a:rPr lang="it-IT" sz="3600" dirty="0" smtClean="0">
                <a:solidFill>
                  <a:srgbClr val="003399"/>
                </a:solidFill>
              </a:rPr>
              <a:t>, </a:t>
            </a:r>
            <a:r>
              <a:rPr lang="it-IT" sz="3600" dirty="0" err="1" smtClean="0">
                <a:solidFill>
                  <a:srgbClr val="003399"/>
                </a:solidFill>
              </a:rPr>
              <a:t>M.Biagini</a:t>
            </a:r>
            <a:endParaRPr lang="it-IT" sz="3600" dirty="0" smtClean="0">
              <a:solidFill>
                <a:srgbClr val="003399"/>
              </a:solidFill>
            </a:endParaRPr>
          </a:p>
          <a:p>
            <a:r>
              <a:rPr lang="it-IT" sz="3600" i="1" dirty="0" smtClean="0">
                <a:solidFill>
                  <a:srgbClr val="003399"/>
                </a:solidFill>
              </a:rPr>
              <a:t>UOC Gastroenterologia AULS11 Empoli (FI)</a:t>
            </a:r>
          </a:p>
        </p:txBody>
      </p:sp>
      <p:sp>
        <p:nvSpPr>
          <p:cNvPr id="2054" name="Rectangle 6"/>
          <p:cNvSpPr>
            <a:spLocks noChangeArrowheads="1"/>
          </p:cNvSpPr>
          <p:nvPr/>
        </p:nvSpPr>
        <p:spPr bwMode="auto">
          <a:xfrm>
            <a:off x="720255" y="4536754"/>
            <a:ext cx="22610828" cy="3398730"/>
          </a:xfrm>
          <a:prstGeom prst="rect">
            <a:avLst/>
          </a:prstGeom>
          <a:noFill/>
          <a:ln w="9525">
            <a:noFill/>
            <a:miter lim="800000"/>
            <a:headEnd/>
            <a:tailEnd/>
          </a:ln>
          <a:effectLst/>
        </p:spPr>
        <p:txBody>
          <a:bodyPr wrap="square" lIns="74020" tIns="37010" rIns="74020" bIns="37010">
            <a:spAutoFit/>
          </a:bodyPr>
          <a:lstStyle/>
          <a:p>
            <a:pPr algn="just" defTabSz="3498437"/>
            <a:r>
              <a:rPr lang="it-IT" sz="3600" b="1" dirty="0">
                <a:solidFill>
                  <a:srgbClr val="CC0000"/>
                </a:solidFill>
              </a:rPr>
              <a:t>INTRODUZIONE</a:t>
            </a:r>
            <a:r>
              <a:rPr lang="it-IT" sz="3000" b="1" dirty="0">
                <a:solidFill>
                  <a:srgbClr val="CC0000"/>
                </a:solidFill>
              </a:rPr>
              <a:t>.</a:t>
            </a:r>
            <a:r>
              <a:rPr lang="it-IT" sz="3000" b="1" dirty="0">
                <a:solidFill>
                  <a:srgbClr val="0000FF"/>
                </a:solidFill>
              </a:rPr>
              <a:t> </a:t>
            </a:r>
            <a:endParaRPr lang="it-IT" sz="3000" b="1" dirty="0" smtClean="0">
              <a:solidFill>
                <a:srgbClr val="0000FF"/>
              </a:solidFill>
            </a:endParaRPr>
          </a:p>
          <a:p>
            <a:pPr algn="just" defTabSz="3498437"/>
            <a:r>
              <a:rPr lang="it-IT" sz="3600" b="1" dirty="0" smtClean="0">
                <a:solidFill>
                  <a:srgbClr val="002060"/>
                </a:solidFill>
              </a:rPr>
              <a:t>Lo screening per il carcinoma </a:t>
            </a:r>
            <a:r>
              <a:rPr lang="it-IT" sz="3600" b="1" dirty="0" err="1" smtClean="0">
                <a:solidFill>
                  <a:srgbClr val="002060"/>
                </a:solidFill>
              </a:rPr>
              <a:t>colorettale</a:t>
            </a:r>
            <a:r>
              <a:rPr lang="it-IT" sz="3600" b="1" dirty="0" smtClean="0">
                <a:solidFill>
                  <a:srgbClr val="002060"/>
                </a:solidFill>
              </a:rPr>
              <a:t> (CCR) mediante ricerca del sangue occulto fecale (SOF) si è dimostrato efficace nella riduzione di mortalità per tale neoplasia. Nel territorio empolese esperienze pilota di screening del CCR sono state avviate già agli inizi degli anni 80 ed una recente pubblicazione ha dimostrato una significativa riduzione di mortalità associata all’implementazione di programmi di screening nella zona Empolese e del Mugello fiorentino</a:t>
            </a:r>
            <a:endParaRPr lang="it-IT" sz="3600" b="1" dirty="0">
              <a:solidFill>
                <a:srgbClr val="002060"/>
              </a:solidFill>
            </a:endParaRPr>
          </a:p>
        </p:txBody>
      </p:sp>
      <p:sp>
        <p:nvSpPr>
          <p:cNvPr id="9467" name="Rectangle 6395"/>
          <p:cNvSpPr>
            <a:spLocks noChangeArrowheads="1"/>
          </p:cNvSpPr>
          <p:nvPr/>
        </p:nvSpPr>
        <p:spPr bwMode="auto">
          <a:xfrm>
            <a:off x="648247" y="15842010"/>
            <a:ext cx="22394488" cy="1182738"/>
          </a:xfrm>
          <a:prstGeom prst="rect">
            <a:avLst/>
          </a:prstGeom>
          <a:noFill/>
          <a:ln w="9525">
            <a:noFill/>
            <a:miter lim="800000"/>
            <a:headEnd/>
            <a:tailEnd/>
          </a:ln>
          <a:effectLst/>
        </p:spPr>
        <p:txBody>
          <a:bodyPr wrap="square" lIns="74020" tIns="37010" rIns="74020" bIns="37010">
            <a:spAutoFit/>
          </a:bodyPr>
          <a:lstStyle/>
          <a:p>
            <a:pPr defTabSz="3498437"/>
            <a:r>
              <a:rPr lang="it-IT" sz="3600" b="1" dirty="0">
                <a:solidFill>
                  <a:srgbClr val="CC0000"/>
                </a:solidFill>
              </a:rPr>
              <a:t>RISULTATI</a:t>
            </a:r>
            <a:r>
              <a:rPr lang="it-IT" sz="3600" b="1" dirty="0" smtClean="0">
                <a:solidFill>
                  <a:srgbClr val="003399"/>
                </a:solidFill>
              </a:rPr>
              <a:t>.</a:t>
            </a:r>
            <a:r>
              <a:rPr lang="it-IT" sz="3600" dirty="0" smtClean="0">
                <a:solidFill>
                  <a:srgbClr val="003399"/>
                </a:solidFill>
              </a:rPr>
              <a:t> </a:t>
            </a:r>
          </a:p>
          <a:p>
            <a:pPr algn="just" defTabSz="3498437"/>
            <a:r>
              <a:rPr lang="it-IT" sz="3600" b="1" dirty="0" smtClean="0">
                <a:solidFill>
                  <a:srgbClr val="002060"/>
                </a:solidFill>
              </a:rPr>
              <a:t>Nella tabella  vengono riportati gli indicatori di adesione al I e II livello di screening suddivisi per anno</a:t>
            </a:r>
            <a:endParaRPr lang="it-IT" sz="3600" b="1" dirty="0">
              <a:solidFill>
                <a:srgbClr val="002060"/>
              </a:solidFill>
              <a:cs typeface="Arial" charset="0"/>
            </a:endParaRPr>
          </a:p>
        </p:txBody>
      </p:sp>
      <p:sp>
        <p:nvSpPr>
          <p:cNvPr id="9469" name="Rectangle 6397"/>
          <p:cNvSpPr>
            <a:spLocks noChangeArrowheads="1"/>
          </p:cNvSpPr>
          <p:nvPr/>
        </p:nvSpPr>
        <p:spPr bwMode="auto">
          <a:xfrm>
            <a:off x="10526816" y="16755595"/>
            <a:ext cx="25203150" cy="1318360"/>
          </a:xfrm>
          <a:prstGeom prst="rect">
            <a:avLst/>
          </a:prstGeom>
          <a:noFill/>
          <a:ln w="9525">
            <a:noFill/>
            <a:miter lim="800000"/>
            <a:headEnd/>
            <a:tailEnd/>
          </a:ln>
          <a:effectLst/>
        </p:spPr>
        <p:txBody>
          <a:bodyPr lIns="86411" tIns="43205" rIns="86411" bIns="43205">
            <a:spAutoFit/>
          </a:bodyPr>
          <a:lstStyle/>
          <a:p>
            <a:endParaRPr lang="it-IT"/>
          </a:p>
        </p:txBody>
      </p:sp>
      <p:sp>
        <p:nvSpPr>
          <p:cNvPr id="9470" name="Rectangle 6398"/>
          <p:cNvSpPr>
            <a:spLocks noChangeArrowheads="1"/>
          </p:cNvSpPr>
          <p:nvPr/>
        </p:nvSpPr>
        <p:spPr bwMode="auto">
          <a:xfrm>
            <a:off x="720255" y="26715218"/>
            <a:ext cx="22610512" cy="7256389"/>
          </a:xfrm>
          <a:prstGeom prst="rect">
            <a:avLst/>
          </a:prstGeom>
          <a:noFill/>
          <a:ln w="9525">
            <a:noFill/>
            <a:miter lim="800000"/>
            <a:headEnd/>
            <a:tailEnd/>
          </a:ln>
          <a:effectLst/>
        </p:spPr>
        <p:txBody>
          <a:bodyPr wrap="square" lIns="74020" tIns="37010" rIns="74020" bIns="37010">
            <a:spAutoFit/>
          </a:bodyPr>
          <a:lstStyle/>
          <a:p>
            <a:pPr algn="just"/>
            <a:r>
              <a:rPr lang="it-IT" sz="3600" b="1" dirty="0">
                <a:solidFill>
                  <a:srgbClr val="0000FF"/>
                </a:solidFill>
              </a:rPr>
              <a:t> </a:t>
            </a:r>
            <a:r>
              <a:rPr lang="it-IT" sz="3600" b="1" dirty="0">
                <a:solidFill>
                  <a:srgbClr val="CC0000"/>
                </a:solidFill>
              </a:rPr>
              <a:t>CONCLUSIONI</a:t>
            </a:r>
            <a:r>
              <a:rPr lang="it-IT" sz="3600" b="1" dirty="0" smtClean="0">
                <a:solidFill>
                  <a:srgbClr val="CC0000"/>
                </a:solidFill>
              </a:rPr>
              <a:t>.</a:t>
            </a:r>
          </a:p>
          <a:p>
            <a:pPr algn="just">
              <a:tabLst>
                <a:tab pos="22231350" algn="l"/>
              </a:tabLst>
            </a:pPr>
            <a:r>
              <a:rPr lang="it-IT" sz="3600" b="1" dirty="0" smtClean="0">
                <a:solidFill>
                  <a:srgbClr val="002060"/>
                </a:solidFill>
              </a:rPr>
              <a:t>L’esperienza decennale del modello organizzativo dello screening del CCR nell’AUSL11 ha consentito un progressivo aumento dell’adesione da parte della popolazione. L’estensione aggiustata  mostra  valori superiori alla media della Regione Toscana (78,1% nel 2009) con una  percentuale di inviti inesitati che si è mantenuta nel 2009 e 2008 dello 0,8% vs una media della Regione Toscana del 2,1%-2,9% (2008-2009)</a:t>
            </a:r>
          </a:p>
          <a:p>
            <a:pPr algn="just"/>
            <a:r>
              <a:rPr lang="it-IT" sz="3600" b="1" dirty="0" smtClean="0">
                <a:solidFill>
                  <a:srgbClr val="002060"/>
                </a:solidFill>
              </a:rPr>
              <a:t>L’adesione aggiustata all’invito ad eseguire il SOF nel 2009 è stata del 58,8% più alta rispetto alla media nazionale riferita al 2008 (47,5%) ad alla media Toscana 53,5%. Il livello  di adesione alla colonscopia nell’AUSL11 è stato il più alto tra le ASL della regione (media 78% nel 2009) e maggiore della media nazionale (81,3% nel 2008). Nel 2009.  L’intervallo di tempo tra il risultato SOF </a:t>
            </a:r>
            <a:r>
              <a:rPr lang="it-IT" sz="3600" b="1" dirty="0" err="1" smtClean="0">
                <a:solidFill>
                  <a:srgbClr val="002060"/>
                </a:solidFill>
              </a:rPr>
              <a:t>pos</a:t>
            </a:r>
            <a:r>
              <a:rPr lang="it-IT" sz="3600" b="1" dirty="0" smtClean="0">
                <a:solidFill>
                  <a:srgbClr val="002060"/>
                </a:solidFill>
              </a:rPr>
              <a:t> e l’esecuzione della colonscopia anche se inferiore rispetto allo standard </a:t>
            </a:r>
            <a:r>
              <a:rPr lang="it-IT" sz="3600" b="1" dirty="0" err="1" smtClean="0">
                <a:solidFill>
                  <a:srgbClr val="002060"/>
                </a:solidFill>
              </a:rPr>
              <a:t>GISCoR</a:t>
            </a:r>
            <a:r>
              <a:rPr lang="it-IT" sz="3600" b="1" dirty="0" smtClean="0">
                <a:solidFill>
                  <a:srgbClr val="002060"/>
                </a:solidFill>
              </a:rPr>
              <a:t> (&gt;95% entro 30 </a:t>
            </a:r>
            <a:r>
              <a:rPr lang="it-IT" sz="3600" b="1" dirty="0" err="1" smtClean="0">
                <a:solidFill>
                  <a:srgbClr val="002060"/>
                </a:solidFill>
              </a:rPr>
              <a:t>gg</a:t>
            </a:r>
            <a:r>
              <a:rPr lang="it-IT" sz="3600" b="1" dirty="0" smtClean="0">
                <a:solidFill>
                  <a:srgbClr val="002060"/>
                </a:solidFill>
              </a:rPr>
              <a:t>) si è andato progressivamente riducendo con, nel 2009, un intervallo &lt; ai  30 giorni nel 72 % dei casi vs media regionale del 56%. </a:t>
            </a:r>
            <a:endParaRPr lang="it-IT" sz="3600" b="1" dirty="0">
              <a:solidFill>
                <a:srgbClr val="002060"/>
              </a:solidFill>
              <a:cs typeface="Times New Roman" pitchFamily="18" charset="0"/>
            </a:endParaRPr>
          </a:p>
        </p:txBody>
      </p:sp>
      <p:sp>
        <p:nvSpPr>
          <p:cNvPr id="15" name="Rettangolo 14"/>
          <p:cNvSpPr/>
          <p:nvPr/>
        </p:nvSpPr>
        <p:spPr>
          <a:xfrm>
            <a:off x="720255" y="8209162"/>
            <a:ext cx="22610512" cy="7232749"/>
          </a:xfrm>
          <a:prstGeom prst="rect">
            <a:avLst/>
          </a:prstGeom>
        </p:spPr>
        <p:txBody>
          <a:bodyPr wrap="square">
            <a:spAutoFit/>
          </a:bodyPr>
          <a:lstStyle/>
          <a:p>
            <a:r>
              <a:rPr lang="it-IT" sz="3600" b="1" dirty="0" smtClean="0">
                <a:solidFill>
                  <a:srgbClr val="C00000"/>
                </a:solidFill>
              </a:rPr>
              <a:t>MODALITÀ ORGANIZZATIVE ADOTTATE NELLA USL 11</a:t>
            </a:r>
            <a:r>
              <a:rPr lang="it-IT" sz="3600" dirty="0" smtClean="0">
                <a:solidFill>
                  <a:srgbClr val="C00000"/>
                </a:solidFill>
              </a:rPr>
              <a:t>.</a:t>
            </a:r>
          </a:p>
          <a:p>
            <a:pPr algn="just"/>
            <a:r>
              <a:rPr lang="it-IT" sz="3600" b="1" dirty="0" smtClean="0">
                <a:solidFill>
                  <a:srgbClr val="002060"/>
                </a:solidFill>
              </a:rPr>
              <a:t>Il I livello del percorso dello screening del CCR è gestito dai distretti e dalla segreteria del servizio screening (</a:t>
            </a:r>
            <a:r>
              <a:rPr lang="it-IT" sz="3600" b="1" dirty="0" err="1" smtClean="0">
                <a:solidFill>
                  <a:srgbClr val="002060"/>
                </a:solidFill>
              </a:rPr>
              <a:t>S.scre</a:t>
            </a:r>
            <a:r>
              <a:rPr lang="it-IT" sz="3600" b="1" dirty="0" smtClean="0">
                <a:solidFill>
                  <a:srgbClr val="002060"/>
                </a:solidFill>
              </a:rPr>
              <a:t>) che individua la popolazione target (50-70 anni ogni 2 anni) che viene invitata a ritirare il materiale per effettuare il test per la ricerca del SOF e ricontattata entro 6 mesi chi non risponde. Individuata la popolazione positiva al SOF la </a:t>
            </a:r>
            <a:r>
              <a:rPr lang="it-IT" sz="3600" b="1" dirty="0" err="1" smtClean="0">
                <a:solidFill>
                  <a:srgbClr val="002060"/>
                </a:solidFill>
              </a:rPr>
              <a:t>S.scre.</a:t>
            </a:r>
            <a:r>
              <a:rPr lang="it-IT" sz="3600" b="1" dirty="0" smtClean="0">
                <a:solidFill>
                  <a:srgbClr val="002060"/>
                </a:solidFill>
              </a:rPr>
              <a:t> invia un invito scritto  a contattare, entro 15 </a:t>
            </a:r>
            <a:r>
              <a:rPr lang="it-IT" sz="3600" b="1" dirty="0" err="1" smtClean="0">
                <a:solidFill>
                  <a:srgbClr val="002060"/>
                </a:solidFill>
              </a:rPr>
              <a:t>gg</a:t>
            </a:r>
            <a:r>
              <a:rPr lang="it-IT" sz="3600" b="1" dirty="0" smtClean="0">
                <a:solidFill>
                  <a:srgbClr val="002060"/>
                </a:solidFill>
              </a:rPr>
              <a:t>, per programmare la colonscopia e,dopo 15 </a:t>
            </a:r>
            <a:r>
              <a:rPr lang="it-IT" sz="3600" b="1" dirty="0" err="1" smtClean="0">
                <a:solidFill>
                  <a:srgbClr val="002060"/>
                </a:solidFill>
              </a:rPr>
              <a:t>gg</a:t>
            </a:r>
            <a:r>
              <a:rPr lang="it-IT" sz="3600" b="1" dirty="0" smtClean="0">
                <a:solidFill>
                  <a:srgbClr val="002060"/>
                </a:solidFill>
              </a:rPr>
              <a:t>, contatta personalmente gli utenti che non hanno risposto inviando al servizio di endoscopia l’elenco degli utenti che hanno rifiutato l’esame. Il II livello è gestito dal servizio di endoscopia digestiva della UOC di Gastroenterologia dell’AUSL 11 che ha predisposto 2 infermieri e un medico responsabili per lo screening del CCR e  agende dedicate per le colonscopie dello screening. L’infermiere contatta gli utenti che hanno rifiutato la colonscopia  per spiegare l’importanza dell’esame, la modalità di esecuzione dell’esame, la possibilità eventualmente di effettuare l’esame in </a:t>
            </a:r>
            <a:r>
              <a:rPr lang="it-IT" sz="3600" b="1" dirty="0" err="1" smtClean="0">
                <a:solidFill>
                  <a:srgbClr val="002060"/>
                </a:solidFill>
              </a:rPr>
              <a:t>sedazione</a:t>
            </a:r>
            <a:r>
              <a:rPr lang="it-IT" sz="3600" b="1" dirty="0" smtClean="0">
                <a:solidFill>
                  <a:srgbClr val="002060"/>
                </a:solidFill>
              </a:rPr>
              <a:t>. In caso di ulteriore rifiuto il medico invia una lettera scritta al MMG per metterlo a conoscenza del rifiuto del paziente.   </a:t>
            </a:r>
            <a:endParaRPr lang="it-IT" sz="3600" b="1" dirty="0">
              <a:solidFill>
                <a:srgbClr val="002060"/>
              </a:solidFill>
            </a:endParaRPr>
          </a:p>
        </p:txBody>
      </p:sp>
      <p:graphicFrame>
        <p:nvGraphicFramePr>
          <p:cNvPr id="16" name="Tabella 15"/>
          <p:cNvGraphicFramePr>
            <a:graphicFrameLocks noGrp="1"/>
          </p:cNvGraphicFramePr>
          <p:nvPr/>
        </p:nvGraphicFramePr>
        <p:xfrm>
          <a:off x="1008287" y="17498194"/>
          <a:ext cx="22106457" cy="6912768"/>
        </p:xfrm>
        <a:graphic>
          <a:graphicData uri="http://schemas.openxmlformats.org/drawingml/2006/table">
            <a:tbl>
              <a:tblPr/>
              <a:tblGrid>
                <a:gridCol w="8657662"/>
                <a:gridCol w="1681099"/>
                <a:gridCol w="2101374"/>
                <a:gridCol w="1681099"/>
                <a:gridCol w="1681099"/>
                <a:gridCol w="2941925"/>
                <a:gridCol w="3362199"/>
              </a:tblGrid>
              <a:tr h="864096">
                <a:tc>
                  <a:txBody>
                    <a:bodyPr/>
                    <a:lstStyle/>
                    <a:p>
                      <a:pPr>
                        <a:spcAft>
                          <a:spcPts val="0"/>
                        </a:spcAft>
                      </a:pPr>
                      <a:r>
                        <a:rPr lang="it-IT" sz="3600" b="1" dirty="0">
                          <a:solidFill>
                            <a:srgbClr val="C00000"/>
                          </a:solidFill>
                          <a:latin typeface="+mj-lt"/>
                          <a:ea typeface="Times New Roman"/>
                          <a:cs typeface="Times New Roman"/>
                        </a:rPr>
                        <a:t>Indicatori AUSL 11</a:t>
                      </a:r>
                      <a:endParaRPr lang="it-IT" sz="3600" dirty="0">
                        <a:solidFill>
                          <a:srgbClr val="C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cs typeface="Times New Roman"/>
                        </a:rPr>
                        <a:t>2004</a:t>
                      </a:r>
                      <a:endParaRPr lang="it-IT" sz="3600" dirty="0">
                        <a:solidFill>
                          <a:srgbClr val="C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cs typeface="Times New Roman"/>
                        </a:rPr>
                        <a:t>2005</a:t>
                      </a:r>
                      <a:endParaRPr lang="it-IT" sz="3600" dirty="0">
                        <a:solidFill>
                          <a:srgbClr val="C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cs typeface="Times New Roman"/>
                        </a:rPr>
                        <a:t>2006</a:t>
                      </a:r>
                      <a:endParaRPr lang="it-IT" sz="3600" dirty="0">
                        <a:solidFill>
                          <a:srgbClr val="C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cs typeface="Times New Roman"/>
                        </a:rPr>
                        <a:t>2007</a:t>
                      </a:r>
                      <a:endParaRPr lang="it-IT" sz="3600" dirty="0">
                        <a:solidFill>
                          <a:srgbClr val="C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cs typeface="Times New Roman"/>
                        </a:rPr>
                        <a:t>2008</a:t>
                      </a:r>
                      <a:endParaRPr lang="it-IT" sz="3600" dirty="0">
                        <a:solidFill>
                          <a:srgbClr val="C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C00000"/>
                          </a:solidFill>
                          <a:latin typeface="+mj-lt"/>
                          <a:ea typeface="Times New Roman"/>
                          <a:cs typeface="Times New Roman"/>
                        </a:rPr>
                        <a:t>2009</a:t>
                      </a:r>
                      <a:endParaRPr lang="it-IT" sz="3600" dirty="0">
                        <a:solidFill>
                          <a:srgbClr val="C0000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8192">
                <a:tc>
                  <a:txBody>
                    <a:bodyPr/>
                    <a:lstStyle/>
                    <a:p>
                      <a:pPr>
                        <a:spcAft>
                          <a:spcPts val="0"/>
                        </a:spcAft>
                      </a:pPr>
                      <a:r>
                        <a:rPr lang="it-IT" sz="3600" b="1" dirty="0">
                          <a:solidFill>
                            <a:srgbClr val="002060"/>
                          </a:solidFill>
                          <a:latin typeface="+mj-lt"/>
                          <a:ea typeface="Times New Roman"/>
                          <a:cs typeface="Times New Roman"/>
                        </a:rPr>
                        <a:t>% estensione aggiustata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72,6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103,8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84,9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85,3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94,2 (93,5)**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101,3 (100,5)**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a:spcAft>
                          <a:spcPts val="0"/>
                        </a:spcAft>
                      </a:pPr>
                      <a:r>
                        <a:rPr lang="it-IT" sz="3600" b="1" dirty="0">
                          <a:solidFill>
                            <a:srgbClr val="002060"/>
                          </a:solidFill>
                          <a:latin typeface="+mj-lt"/>
                          <a:ea typeface="Times New Roman"/>
                          <a:cs typeface="Times New Roman"/>
                        </a:rPr>
                        <a:t>% adesione all’invito aggiustata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49,2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46,1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56,9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53,8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58,5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58,8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a:spcAft>
                          <a:spcPts val="0"/>
                        </a:spcAft>
                      </a:pPr>
                      <a:r>
                        <a:rPr lang="it-IT" sz="3600" b="1" dirty="0">
                          <a:solidFill>
                            <a:srgbClr val="002060"/>
                          </a:solidFill>
                          <a:latin typeface="+mj-lt"/>
                          <a:ea typeface="Times New Roman"/>
                          <a:cs typeface="Times New Roman"/>
                        </a:rPr>
                        <a:t>% positività al SOF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err="1">
                          <a:solidFill>
                            <a:srgbClr val="002060"/>
                          </a:solidFill>
                          <a:latin typeface="+mj-lt"/>
                          <a:ea typeface="Times New Roman"/>
                          <a:cs typeface="Times New Roman"/>
                        </a:rPr>
                        <a:t>Nd</a:t>
                      </a:r>
                      <a:endParaRPr lang="it-IT" sz="3600" b="1" dirty="0">
                        <a:solidFill>
                          <a:srgbClr val="002060"/>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8192">
                <a:tc>
                  <a:txBody>
                    <a:bodyPr/>
                    <a:lstStyle/>
                    <a:p>
                      <a:pPr>
                        <a:spcAft>
                          <a:spcPts val="0"/>
                        </a:spcAft>
                      </a:pPr>
                      <a:r>
                        <a:rPr lang="it-IT" sz="3600" b="1">
                          <a:solidFill>
                            <a:srgbClr val="002060"/>
                          </a:solidFill>
                          <a:latin typeface="+mj-lt"/>
                          <a:ea typeface="Times New Roman"/>
                          <a:cs typeface="Times New Roman"/>
                        </a:rPr>
                        <a:t>% compliance all’ approfondimento endoscopico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91,2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89,5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88,8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86,5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90,2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a:spcAft>
                          <a:spcPts val="0"/>
                        </a:spcAft>
                      </a:pPr>
                      <a:r>
                        <a:rPr lang="it-IT" sz="3600" b="1" dirty="0">
                          <a:solidFill>
                            <a:srgbClr val="002060"/>
                          </a:solidFill>
                          <a:latin typeface="+mj-lt"/>
                          <a:ea typeface="Times New Roman"/>
                          <a:cs typeface="Times New Roman"/>
                        </a:rPr>
                        <a:t>% intervallo &lt; di 30 giorni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a:solidFill>
                            <a:srgbClr val="002060"/>
                          </a:solidFill>
                          <a:latin typeface="+mj-lt"/>
                          <a:ea typeface="Times New Roman"/>
                          <a:cs typeface="Times New Roman"/>
                        </a:rPr>
                        <a:t>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3600" b="1" dirty="0">
                          <a:solidFill>
                            <a:srgbClr val="002060"/>
                          </a:solidFill>
                          <a:latin typeface="+mj-lt"/>
                          <a:ea typeface="Times New Roman"/>
                          <a:cs typeface="Times New Roman"/>
                        </a:rPr>
                        <a:t>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 name="Rectangle 6395"/>
          <p:cNvSpPr>
            <a:spLocks noChangeArrowheads="1"/>
          </p:cNvSpPr>
          <p:nvPr/>
        </p:nvSpPr>
        <p:spPr bwMode="auto">
          <a:xfrm>
            <a:off x="864271" y="24626986"/>
            <a:ext cx="22394488" cy="1428960"/>
          </a:xfrm>
          <a:prstGeom prst="rect">
            <a:avLst/>
          </a:prstGeom>
          <a:noFill/>
          <a:ln w="9525">
            <a:noFill/>
            <a:miter lim="800000"/>
            <a:headEnd/>
            <a:tailEnd/>
          </a:ln>
          <a:effectLst/>
        </p:spPr>
        <p:txBody>
          <a:bodyPr wrap="square" lIns="74020" tIns="37010" rIns="74020" bIns="37010">
            <a:spAutoFit/>
          </a:bodyPr>
          <a:lstStyle/>
          <a:p>
            <a:pPr algn="just" defTabSz="3498437"/>
            <a:r>
              <a:rPr lang="it-IT" sz="3200" dirty="0" smtClean="0"/>
              <a:t> </a:t>
            </a:r>
            <a:r>
              <a:rPr lang="it-IT" sz="2800" dirty="0" smtClean="0">
                <a:solidFill>
                  <a:srgbClr val="002060"/>
                </a:solidFill>
              </a:rPr>
              <a:t>(*) estensione aggiustata per persone escluse prima dell’invito; (**) estensione aggiustata per persone escluse prima dell’invito e sottrazione degli inviti inesitati dal totale delle persone inviate (nuovi criteri ONS); (#) adesione aggiustata per inviti inesitati e persone escluse dopo l’invito; ($) intervallo di tempo tra il risultato positivo al SOF ed esecuzione della colonscopia</a:t>
            </a:r>
            <a:endParaRPr lang="it-IT" sz="3200" dirty="0" smtClean="0">
              <a:solidFill>
                <a:srgbClr val="002060"/>
              </a:solidFill>
            </a:endParaRPr>
          </a:p>
        </p:txBody>
      </p:sp>
      <p:pic>
        <p:nvPicPr>
          <p:cNvPr id="28" name="Picture 6588" descr="USL 11 Empoli quadricromia"/>
          <p:cNvPicPr>
            <a:picLocks noChangeAspect="1" noChangeArrowheads="1"/>
          </p:cNvPicPr>
          <p:nvPr/>
        </p:nvPicPr>
        <p:blipFill>
          <a:blip r:embed="rId3" cstate="print"/>
          <a:srcRect/>
          <a:stretch>
            <a:fillRect/>
          </a:stretch>
        </p:blipFill>
        <p:spPr bwMode="auto">
          <a:xfrm>
            <a:off x="19874383" y="2016474"/>
            <a:ext cx="4824412" cy="2238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21175" rtl="0" eaLnBrk="1" fontAlgn="base" latinLnBrk="0" hangingPunct="1">
          <a:lnSpc>
            <a:spcPct val="100000"/>
          </a:lnSpc>
          <a:spcBef>
            <a:spcPct val="0"/>
          </a:spcBef>
          <a:spcAft>
            <a:spcPct val="0"/>
          </a:spcAft>
          <a:buClrTx/>
          <a:buSzTx/>
          <a:buFontTx/>
          <a:buNone/>
          <a:tabLst/>
          <a:defRPr kumimoji="0" lang="it-IT" sz="8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21175" rtl="0" eaLnBrk="1" fontAlgn="base" latinLnBrk="0" hangingPunct="1">
          <a:lnSpc>
            <a:spcPct val="100000"/>
          </a:lnSpc>
          <a:spcBef>
            <a:spcPct val="0"/>
          </a:spcBef>
          <a:spcAft>
            <a:spcPct val="0"/>
          </a:spcAft>
          <a:buClrTx/>
          <a:buSzTx/>
          <a:buFontTx/>
          <a:buNone/>
          <a:tabLst/>
          <a:defRPr kumimoji="0" lang="it-IT" sz="8500" b="0"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664</Words>
  <Application>Microsoft Office PowerPoint</Application>
  <PresentationFormat>Personalizzato</PresentationFormat>
  <Paragraphs>57</Paragraphs>
  <Slides>1</Slides>
  <Notes>1</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Struttura predefinita</vt:lpstr>
      <vt:lpstr>Diapositiva 1</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c:creator>
  <cp:lastModifiedBy>sandrine</cp:lastModifiedBy>
  <cp:revision>78</cp:revision>
  <dcterms:created xsi:type="dcterms:W3CDTF">2004-11-01T15:32:16Z</dcterms:created>
  <dcterms:modified xsi:type="dcterms:W3CDTF">2011-11-09T08:59:05Z</dcterms:modified>
</cp:coreProperties>
</file>