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70" r:id="rId3"/>
    <p:sldId id="271" r:id="rId4"/>
    <p:sldId id="272" r:id="rId5"/>
    <p:sldId id="273" r:id="rId6"/>
    <p:sldId id="264" r:id="rId7"/>
    <p:sldId id="258" r:id="rId8"/>
    <p:sldId id="266" r:id="rId9"/>
    <p:sldId id="267" r:id="rId10"/>
    <p:sldId id="260" r:id="rId11"/>
    <p:sldId id="259" r:id="rId12"/>
    <p:sldId id="268" r:id="rId13"/>
    <p:sldId id="257" r:id="rId14"/>
    <p:sldId id="261" r:id="rId15"/>
    <p:sldId id="276" r:id="rId16"/>
    <p:sldId id="277" r:id="rId17"/>
    <p:sldId id="279" r:id="rId18"/>
    <p:sldId id="282" r:id="rId19"/>
    <p:sldId id="262" r:id="rId20"/>
    <p:sldId id="263" r:id="rId21"/>
    <p:sldId id="265" r:id="rId22"/>
    <p:sldId id="275" r:id="rId23"/>
    <p:sldId id="274" r:id="rId2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28" autoAdjust="0"/>
  </p:normalViewPr>
  <p:slideViewPr>
    <p:cSldViewPr>
      <p:cViewPr varScale="1">
        <p:scale>
          <a:sx n="76" d="100"/>
          <a:sy n="76" d="100"/>
        </p:scale>
        <p:origin x="-984" y="-96"/>
      </p:cViewPr>
      <p:guideLst>
        <p:guide orient="horz" pos="2160"/>
        <p:guide pos="2880"/>
      </p:guideLst>
    </p:cSldViewPr>
  </p:slideViewPr>
  <p:outlineViewPr>
    <p:cViewPr>
      <p:scale>
        <a:sx n="33" d="100"/>
        <a:sy n="33" d="100"/>
      </p:scale>
      <p:origin x="0" y="172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383B9C3-4BE4-48E2-9E71-D10774B89841}" type="datetimeFigureOut">
              <a:rPr lang="it-IT"/>
              <a:pPr>
                <a:defRPr/>
              </a:pPr>
              <a:t>07/10/2011</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E645969-AAA5-4120-9761-CD58B572293A}" type="slidenum">
              <a:rPr lang="it-IT"/>
              <a:pPr>
                <a:defRPr/>
              </a:pPr>
              <a:t>‹#›</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C920BA0C-2D31-4507-A0B6-3895CC5C16BE}" type="datetimeFigureOut">
              <a:rPr lang="it-IT"/>
              <a:pPr>
                <a:defRPr/>
              </a:pPr>
              <a:t>07/10/2011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8EFE6A8-D7C8-4BD0-B0A7-BD1B499E51D7}"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CAE5A0A-D5EE-42E4-82BF-389802AAC77F}" type="datetimeFigureOut">
              <a:rPr lang="it-IT"/>
              <a:pPr>
                <a:defRPr/>
              </a:pPr>
              <a:t>07/10/2011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275344C-B2A3-4791-B317-5AA354A19CF2}"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0651C469-F22A-4C69-8479-D971A946C701}" type="datetimeFigureOut">
              <a:rPr lang="it-IT"/>
              <a:pPr>
                <a:defRPr/>
              </a:pPr>
              <a:t>07/10/2011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B39C29E-4825-4619-AE09-E410670F48A2}" type="slidenum">
              <a:rPr lang="it-IT"/>
              <a:pPr>
                <a:defRPr/>
              </a:pPr>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it-IT"/>
          </a:p>
        </p:txBody>
      </p:sp>
      <p:sp>
        <p:nvSpPr>
          <p:cNvPr id="3" name="Table Placeholder 2"/>
          <p:cNvSpPr>
            <a:spLocks noGrp="1"/>
          </p:cNvSpPr>
          <p:nvPr>
            <p:ph type="tbl" idx="1"/>
          </p:nvPr>
        </p:nvSpPr>
        <p:spPr>
          <a:xfrm>
            <a:off x="457200" y="1600200"/>
            <a:ext cx="8229600" cy="4525963"/>
          </a:xfrm>
        </p:spPr>
        <p:txBody>
          <a:bodyPr/>
          <a:lstStyle/>
          <a:p>
            <a:pPr lvl="0"/>
            <a:endParaRPr lang="it-IT" noProof="0"/>
          </a:p>
        </p:txBody>
      </p:sp>
      <p:sp>
        <p:nvSpPr>
          <p:cNvPr id="4" name="Segnaposto data 3"/>
          <p:cNvSpPr>
            <a:spLocks noGrp="1"/>
          </p:cNvSpPr>
          <p:nvPr>
            <p:ph type="dt" sz="half" idx="10"/>
          </p:nvPr>
        </p:nvSpPr>
        <p:spPr/>
        <p:txBody>
          <a:bodyPr/>
          <a:lstStyle>
            <a:lvl1pPr>
              <a:defRPr/>
            </a:lvl1pPr>
          </a:lstStyle>
          <a:p>
            <a:pPr>
              <a:defRPr/>
            </a:pPr>
            <a:fld id="{F9BF128F-4CBE-42BD-B329-30814D569075}" type="datetimeFigureOut">
              <a:rPr lang="it-IT"/>
              <a:pPr>
                <a:defRPr/>
              </a:pPr>
              <a:t>07/10/2011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A78FC69-60EC-4369-B439-0BB8F3E993C9}"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BA5A394-7A0A-4776-AF3C-8A33D2E96778}" type="datetimeFigureOut">
              <a:rPr lang="it-IT"/>
              <a:pPr>
                <a:defRPr/>
              </a:pPr>
              <a:t>07/10/2011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525A8E8-B6AD-4EBD-BD2F-2D20E9BDA802}"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03EFF65-5106-45DC-A698-751E54DE65C8}" type="datetimeFigureOut">
              <a:rPr lang="it-IT"/>
              <a:pPr>
                <a:defRPr/>
              </a:pPr>
              <a:t>07/10/2011</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8CCE0B-309F-45E7-9DAC-A11D56CD824A}"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875DA412-FCEB-4589-A861-4ADEAA45A378}" type="datetimeFigureOut">
              <a:rPr lang="it-IT"/>
              <a:pPr>
                <a:defRPr/>
              </a:pPr>
              <a:t>07/10/2011</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B8F52BC-8033-4B74-88B5-0C0B7286BE25}"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79251202-8D4D-49F6-98DF-790A5A6B4153}" type="datetimeFigureOut">
              <a:rPr lang="it-IT"/>
              <a:pPr>
                <a:defRPr/>
              </a:pPr>
              <a:t>07/10/2011</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1578D65D-E848-4DE1-B254-B453C47C4712}"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2B938202-5CE0-4C18-875A-D049F80D9E0D}" type="datetimeFigureOut">
              <a:rPr lang="it-IT"/>
              <a:pPr>
                <a:defRPr/>
              </a:pPr>
              <a:t>07/10/2011</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C8AFE5E6-4986-47DE-8E14-CA2E1AA90825}"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2ED48CE1-EA52-4141-A198-9161EFDACEC6}" type="datetimeFigureOut">
              <a:rPr lang="it-IT"/>
              <a:pPr>
                <a:defRPr/>
              </a:pPr>
              <a:t>07/10/2011</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5451ED0A-0D1E-4191-A3FD-94BC78E83D23}"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020F5956-9107-4F52-8CF2-B21D7DBE3D2E}" type="datetimeFigureOut">
              <a:rPr lang="it-IT"/>
              <a:pPr>
                <a:defRPr/>
              </a:pPr>
              <a:t>07/10/2011</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102FCC9-6952-406E-8D53-7F9C57E41B68}"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368C59B-B2A3-40FB-AE99-0CFB1BF0F721}" type="datetimeFigureOut">
              <a:rPr lang="it-IT"/>
              <a:pPr>
                <a:defRPr/>
              </a:pPr>
              <a:t>07/10/2011</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E15D9F4-58F4-4A0D-8212-EC0E7843A81E}"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5E699A6-5B30-4D45-9B2D-91E2B463A375}" type="datetimeFigureOut">
              <a:rPr lang="it-IT"/>
              <a:pPr>
                <a:defRPr/>
              </a:pPr>
              <a:t>07/10/2011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F22D7F4-8DB9-4437-80E2-CE6005B786C0}"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trais.org/"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288" y="1341438"/>
            <a:ext cx="8062912" cy="2592387"/>
          </a:xfrm>
        </p:spPr>
        <p:txBody>
          <a:bodyPr rtlCol="0">
            <a:normAutofit fontScale="90000"/>
          </a:bodyPr>
          <a:lstStyle/>
          <a:p>
            <a:pPr eaLnBrk="1" fontAlgn="auto" hangingPunct="1">
              <a:spcAft>
                <a:spcPts val="0"/>
              </a:spcAft>
              <a:defRPr/>
            </a:pPr>
            <a:r>
              <a:rPr lang="it-IT" b="1" dirty="0" smtClean="0"/>
              <a:t>STRATEGIE </a:t>
            </a:r>
            <a:r>
              <a:rPr lang="it-IT" b="1" dirty="0" err="1" smtClean="0"/>
              <a:t>DI</a:t>
            </a:r>
            <a:r>
              <a:rPr lang="it-IT" b="1" dirty="0" smtClean="0"/>
              <a:t> INVITO NEI PROGRAMMI REGIONALI </a:t>
            </a:r>
            <a:r>
              <a:rPr lang="it-IT" b="1" dirty="0" err="1" smtClean="0"/>
              <a:t>DI</a:t>
            </a:r>
            <a:r>
              <a:rPr lang="it-IT" b="1" dirty="0" smtClean="0"/>
              <a:t> SCREENING DEI TUMORI COLORETTALI: “studio lettera preavviso”</a:t>
            </a:r>
            <a:br>
              <a:rPr lang="it-IT" b="1" dirty="0" smtClean="0"/>
            </a:br>
            <a:r>
              <a:rPr lang="it-IT" dirty="0" smtClean="0"/>
              <a:t/>
            </a:r>
            <a:br>
              <a:rPr lang="it-IT" dirty="0" smtClean="0"/>
            </a:br>
            <a:endParaRPr lang="it-IT" dirty="0"/>
          </a:p>
        </p:txBody>
      </p:sp>
      <p:sp>
        <p:nvSpPr>
          <p:cNvPr id="3" name="Sottotitolo 2"/>
          <p:cNvSpPr>
            <a:spLocks noGrp="1"/>
          </p:cNvSpPr>
          <p:nvPr>
            <p:ph type="subTitle" idx="1"/>
          </p:nvPr>
        </p:nvSpPr>
        <p:spPr>
          <a:xfrm>
            <a:off x="1331913" y="4149725"/>
            <a:ext cx="6400800" cy="1752600"/>
          </a:xfrm>
        </p:spPr>
        <p:txBody>
          <a:bodyPr rtlCol="0">
            <a:normAutofit/>
          </a:bodyPr>
          <a:lstStyle/>
          <a:p>
            <a:pPr eaLnBrk="1" fontAlgn="auto" hangingPunct="1">
              <a:spcAft>
                <a:spcPts val="0"/>
              </a:spcAft>
              <a:buFont typeface="Arial" pitchFamily="34" charset="0"/>
              <a:buNone/>
              <a:defRPr/>
            </a:pPr>
            <a:r>
              <a:rPr lang="it-IT" dirty="0" err="1" smtClean="0">
                <a:solidFill>
                  <a:schemeClr val="tx2">
                    <a:lumMod val="60000"/>
                    <a:lumOff val="40000"/>
                  </a:schemeClr>
                </a:solidFill>
              </a:rPr>
              <a:t>Dott.Alberto</a:t>
            </a:r>
            <a:r>
              <a:rPr lang="it-IT" dirty="0" smtClean="0">
                <a:solidFill>
                  <a:schemeClr val="tx2">
                    <a:lumMod val="60000"/>
                    <a:lumOff val="40000"/>
                  </a:schemeClr>
                </a:solidFill>
              </a:rPr>
              <a:t> </a:t>
            </a:r>
            <a:r>
              <a:rPr lang="it-IT" dirty="0" err="1" smtClean="0">
                <a:solidFill>
                  <a:schemeClr val="tx2">
                    <a:lumMod val="60000"/>
                    <a:lumOff val="40000"/>
                  </a:schemeClr>
                </a:solidFill>
              </a:rPr>
              <a:t>Fantin</a:t>
            </a:r>
            <a:endParaRPr lang="it-IT" dirty="0" smtClean="0">
              <a:solidFill>
                <a:schemeClr val="tx2">
                  <a:lumMod val="60000"/>
                  <a:lumOff val="40000"/>
                </a:schemeClr>
              </a:solidFill>
            </a:endParaRPr>
          </a:p>
          <a:p>
            <a:pPr eaLnBrk="1" fontAlgn="auto" hangingPunct="1">
              <a:spcAft>
                <a:spcPts val="0"/>
              </a:spcAft>
              <a:buFont typeface="Arial" pitchFamily="34" charset="0"/>
              <a:buNone/>
              <a:defRPr/>
            </a:pPr>
            <a:r>
              <a:rPr lang="it-IT" dirty="0" smtClean="0">
                <a:solidFill>
                  <a:schemeClr val="tx2">
                    <a:lumMod val="60000"/>
                    <a:lumOff val="40000"/>
                  </a:schemeClr>
                </a:solidFill>
              </a:rPr>
              <a:t>Verona</a:t>
            </a:r>
            <a:endParaRPr lang="it-IT" dirty="0">
              <a:solidFill>
                <a:schemeClr val="tx2">
                  <a:lumMod val="60000"/>
                  <a:lumOff val="40000"/>
                </a:schemeClr>
              </a:solidFill>
            </a:endParaRPr>
          </a:p>
        </p:txBody>
      </p:sp>
      <p:sp>
        <p:nvSpPr>
          <p:cNvPr id="15363" name="CasellaDiTesto 3"/>
          <p:cNvSpPr txBox="1">
            <a:spLocks noChangeArrowheads="1"/>
          </p:cNvSpPr>
          <p:nvPr/>
        </p:nvSpPr>
        <p:spPr bwMode="auto">
          <a:xfrm>
            <a:off x="5940425" y="6092825"/>
            <a:ext cx="1984375" cy="366713"/>
          </a:xfrm>
          <a:prstGeom prst="rect">
            <a:avLst/>
          </a:prstGeom>
          <a:noFill/>
          <a:ln w="9525">
            <a:noFill/>
            <a:miter lim="800000"/>
            <a:headEnd/>
            <a:tailEnd/>
          </a:ln>
        </p:spPr>
        <p:txBody>
          <a:bodyPr wrap="none">
            <a:spAutoFit/>
          </a:bodyPr>
          <a:lstStyle/>
          <a:p>
            <a:r>
              <a:rPr lang="it-IT">
                <a:latin typeface="Calibri" pitchFamily="34" charset="0"/>
              </a:rPr>
              <a:t>Perugia, 7/10/2011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50825" y="977900"/>
            <a:ext cx="8353425" cy="4949825"/>
          </a:xfrm>
          <a:prstGeom prst="rect">
            <a:avLst/>
          </a:prstGeom>
          <a:noFill/>
          <a:ln w="9525">
            <a:noFill/>
            <a:miter lim="800000"/>
            <a:headEnd/>
            <a:tailEnd/>
          </a:ln>
        </p:spPr>
        <p:txBody>
          <a:bodyPr anchor="ctr">
            <a:spAutoFit/>
          </a:bodyPr>
          <a:lstStyle/>
          <a:p>
            <a:pPr indent="449263">
              <a:lnSpc>
                <a:spcPct val="150000"/>
              </a:lnSpc>
            </a:pPr>
            <a:r>
              <a:rPr lang="it-IT" sz="2000" b="1">
                <a:solidFill>
                  <a:schemeClr val="tx2"/>
                </a:solidFill>
                <a:cs typeface="Times New Roman" pitchFamily="18" charset="0"/>
              </a:rPr>
              <a:t>Centri partecipanti					Test utilizzato</a:t>
            </a:r>
            <a:endParaRPr lang="it-IT" sz="2000">
              <a:solidFill>
                <a:schemeClr val="tx2"/>
              </a:solidFill>
            </a:endParaRPr>
          </a:p>
          <a:p>
            <a:pPr indent="449263" eaLnBrk="0" hangingPunct="0">
              <a:lnSpc>
                <a:spcPct val="150000"/>
              </a:lnSpc>
            </a:pPr>
            <a:r>
              <a:rPr lang="it-IT" sz="1600" b="1">
                <a:cs typeface="Times New Roman" pitchFamily="18" charset="0"/>
              </a:rPr>
              <a:t>Milano 	</a:t>
            </a:r>
            <a:r>
              <a:rPr lang="it-IT" sz="1600">
                <a:cs typeface="Times New Roman" pitchFamily="18" charset="0"/>
              </a:rPr>
              <a:t>Programma di screening </a:t>
            </a:r>
            <a:endParaRPr lang="it-IT" sz="1600"/>
          </a:p>
          <a:p>
            <a:pPr indent="449263" eaLnBrk="0" hangingPunct="0">
              <a:lnSpc>
                <a:spcPct val="150000"/>
              </a:lnSpc>
            </a:pPr>
            <a:r>
              <a:rPr lang="it-IT" sz="1600">
                <a:cs typeface="Times New Roman" pitchFamily="18" charset="0"/>
              </a:rPr>
              <a:t>                        “ASL Città di Milano”		FOBT biennale 50-74 anni</a:t>
            </a:r>
            <a:endParaRPr lang="it-IT" sz="1600"/>
          </a:p>
          <a:p>
            <a:pPr indent="449263" eaLnBrk="0" hangingPunct="0">
              <a:lnSpc>
                <a:spcPct val="150000"/>
              </a:lnSpc>
            </a:pPr>
            <a:r>
              <a:rPr lang="it-IT" sz="1600" b="1">
                <a:cs typeface="Times New Roman" pitchFamily="18" charset="0"/>
              </a:rPr>
              <a:t>Novara 	</a:t>
            </a:r>
            <a:r>
              <a:rPr lang="it-IT" sz="1600">
                <a:cs typeface="Times New Roman" pitchFamily="18" charset="0"/>
              </a:rPr>
              <a:t>Programma “Prevenzione Serena” </a:t>
            </a:r>
            <a:endParaRPr lang="it-IT" sz="1600"/>
          </a:p>
          <a:p>
            <a:pPr indent="449263" eaLnBrk="0" hangingPunct="0">
              <a:lnSpc>
                <a:spcPct val="150000"/>
              </a:lnSpc>
            </a:pPr>
            <a:r>
              <a:rPr lang="it-IT" sz="1600">
                <a:cs typeface="Times New Roman" pitchFamily="18" charset="0"/>
              </a:rPr>
              <a:t>                                Novara e Verbano-Cusio-Ossola	FS a 58 anni</a:t>
            </a:r>
            <a:endParaRPr lang="it-IT" sz="1600"/>
          </a:p>
          <a:p>
            <a:pPr indent="449263" eaLnBrk="0" hangingPunct="0">
              <a:lnSpc>
                <a:spcPct val="150000"/>
              </a:lnSpc>
            </a:pPr>
            <a:r>
              <a:rPr lang="it-IT" sz="1600" b="1">
                <a:cs typeface="Times New Roman" pitchFamily="18" charset="0"/>
              </a:rPr>
              <a:t>Rimini 	</a:t>
            </a:r>
            <a:r>
              <a:rPr lang="it-IT" sz="1600">
                <a:cs typeface="Times New Roman" pitchFamily="18" charset="0"/>
              </a:rPr>
              <a:t>Programma di screening AUSL Rimini	FOBT biennale 50- 69 anni</a:t>
            </a:r>
            <a:endParaRPr lang="it-IT" sz="1600"/>
          </a:p>
          <a:p>
            <a:pPr indent="449263" eaLnBrk="0" hangingPunct="0">
              <a:lnSpc>
                <a:spcPct val="150000"/>
              </a:lnSpc>
            </a:pPr>
            <a:r>
              <a:rPr lang="it-IT" sz="1600" b="1">
                <a:cs typeface="Times New Roman" pitchFamily="18" charset="0"/>
              </a:rPr>
              <a:t>Roma  	</a:t>
            </a:r>
            <a:r>
              <a:rPr lang="it-IT" sz="1600">
                <a:cs typeface="Times New Roman" pitchFamily="18" charset="0"/>
              </a:rPr>
              <a:t>Programma di screening </a:t>
            </a:r>
          </a:p>
          <a:p>
            <a:pPr indent="449263" eaLnBrk="0" hangingPunct="0">
              <a:lnSpc>
                <a:spcPct val="150000"/>
              </a:lnSpc>
            </a:pPr>
            <a:r>
              <a:rPr lang="it-IT" sz="1600">
                <a:cs typeface="Times New Roman" pitchFamily="18" charset="0"/>
              </a:rPr>
              <a:t>			ASL Roma D		FOBT biennale 50-69 anni</a:t>
            </a:r>
            <a:endParaRPr lang="it-IT" sz="1600"/>
          </a:p>
          <a:p>
            <a:pPr indent="449263" eaLnBrk="0" hangingPunct="0">
              <a:lnSpc>
                <a:spcPct val="150000"/>
              </a:lnSpc>
            </a:pPr>
            <a:r>
              <a:rPr lang="it-IT" sz="1600" b="1">
                <a:cs typeface="Times New Roman" pitchFamily="18" charset="0"/>
              </a:rPr>
              <a:t>Torino  	</a:t>
            </a:r>
            <a:r>
              <a:rPr lang="it-IT" sz="1600">
                <a:cs typeface="Times New Roman" pitchFamily="18" charset="0"/>
              </a:rPr>
              <a:t>Programma “Prevenzione Serena” 	FS a 58 anni</a:t>
            </a:r>
            <a:endParaRPr lang="it-IT" sz="1600"/>
          </a:p>
          <a:p>
            <a:pPr indent="449263" eaLnBrk="0" hangingPunct="0">
              <a:lnSpc>
                <a:spcPct val="150000"/>
              </a:lnSpc>
            </a:pPr>
            <a:r>
              <a:rPr lang="it-IT" sz="1600" b="1">
                <a:cs typeface="Times New Roman" pitchFamily="18" charset="0"/>
              </a:rPr>
              <a:t>Trento	</a:t>
            </a:r>
            <a:r>
              <a:rPr lang="it-IT" sz="1600">
                <a:cs typeface="Times New Roman" pitchFamily="18" charset="0"/>
              </a:rPr>
              <a:t>Programma di screening della  </a:t>
            </a:r>
          </a:p>
          <a:p>
            <a:pPr indent="449263" eaLnBrk="0" hangingPunct="0">
              <a:lnSpc>
                <a:spcPct val="150000"/>
              </a:lnSpc>
            </a:pPr>
            <a:r>
              <a:rPr lang="it-IT" sz="1600">
                <a:cs typeface="Times New Roman" pitchFamily="18" charset="0"/>
              </a:rPr>
              <a:t>		Azienda Provinciale di Trento		FOBT biennale 50- 69 anni</a:t>
            </a:r>
            <a:r>
              <a:rPr lang="it-IT" sz="1600" b="1">
                <a:cs typeface="Times New Roman" pitchFamily="18" charset="0"/>
              </a:rPr>
              <a:t> </a:t>
            </a:r>
            <a:endParaRPr lang="it-IT" sz="1600"/>
          </a:p>
          <a:p>
            <a:pPr indent="449263" eaLnBrk="0" hangingPunct="0">
              <a:lnSpc>
                <a:spcPct val="150000"/>
              </a:lnSpc>
            </a:pPr>
            <a:r>
              <a:rPr lang="it-IT" sz="1600" b="1">
                <a:cs typeface="Times New Roman" pitchFamily="18" charset="0"/>
              </a:rPr>
              <a:t>Este		</a:t>
            </a:r>
            <a:r>
              <a:rPr lang="it-IT" sz="1600">
                <a:cs typeface="Times New Roman" pitchFamily="18" charset="0"/>
              </a:rPr>
              <a:t>ULSS 17				FOBT biennale 50-69 anni</a:t>
            </a:r>
            <a:endParaRPr lang="it-IT" sz="1600" b="1">
              <a:cs typeface="Times New Roman" pitchFamily="18" charset="0"/>
            </a:endParaRPr>
          </a:p>
          <a:p>
            <a:pPr indent="449263" eaLnBrk="0" hangingPunct="0">
              <a:lnSpc>
                <a:spcPct val="150000"/>
              </a:lnSpc>
            </a:pPr>
            <a:r>
              <a:rPr lang="it-IT" sz="1600" b="1">
                <a:cs typeface="Times New Roman" pitchFamily="18" charset="0"/>
              </a:rPr>
              <a:t>Verona  	</a:t>
            </a:r>
            <a:r>
              <a:rPr lang="it-IT" sz="1600">
                <a:cs typeface="Times New Roman" pitchFamily="18" charset="0"/>
              </a:rPr>
              <a:t>Programma di screening ULSS 20	FS a 60 anni</a:t>
            </a:r>
            <a:r>
              <a:rPr lang="it-IT" sz="1600" b="1">
                <a:cs typeface="Times New Roman" pitchFamily="18" charset="0"/>
              </a:rPr>
              <a:t> </a:t>
            </a:r>
            <a:endParaRPr lang="it-IT" sz="16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3"/>
          <p:cNvSpPr>
            <a:spLocks noGrp="1"/>
          </p:cNvSpPr>
          <p:nvPr>
            <p:ph type="title"/>
          </p:nvPr>
        </p:nvSpPr>
        <p:spPr>
          <a:xfrm>
            <a:off x="457200" y="274638"/>
            <a:ext cx="8229600" cy="4954587"/>
          </a:xfrm>
        </p:spPr>
        <p:txBody>
          <a:bodyPr/>
          <a:lstStyle/>
          <a:p>
            <a:pPr eaLnBrk="1" hangingPunct="1"/>
            <a:r>
              <a:rPr lang="it-IT" smtClean="0"/>
              <a:t>Coinvolti sia programmi che utilizzano il test per la ricerca del sangue occulto che quelli che utilizzano la sigmoidoscopia.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ottotitolo 3"/>
          <p:cNvSpPr>
            <a:spLocks noGrp="1"/>
          </p:cNvSpPr>
          <p:nvPr>
            <p:ph type="subTitle" idx="1"/>
          </p:nvPr>
        </p:nvSpPr>
        <p:spPr>
          <a:xfrm>
            <a:off x="0" y="404813"/>
            <a:ext cx="8893175" cy="6119812"/>
          </a:xfrm>
        </p:spPr>
        <p:txBody>
          <a:bodyPr/>
          <a:lstStyle/>
          <a:p>
            <a:pPr eaLnBrk="1" hangingPunct="1">
              <a:lnSpc>
                <a:spcPct val="80000"/>
              </a:lnSpc>
            </a:pPr>
            <a:r>
              <a:rPr lang="it-IT" sz="2400" b="1" smtClean="0">
                <a:solidFill>
                  <a:schemeClr val="tx1"/>
                </a:solidFill>
              </a:rPr>
              <a:t>Nell’attesa di completare le procedure amministrative necessarie a garantire lo svolgimento dell’attività prevista dal protocollo di studio:</a:t>
            </a:r>
          </a:p>
          <a:p>
            <a:pPr eaLnBrk="1" hangingPunct="1">
              <a:lnSpc>
                <a:spcPct val="80000"/>
              </a:lnSpc>
            </a:pPr>
            <a:endParaRPr lang="it-IT" sz="2000" smtClean="0">
              <a:solidFill>
                <a:schemeClr val="tx1"/>
              </a:solidFill>
            </a:endParaRPr>
          </a:p>
          <a:p>
            <a:pPr lvl="1" algn="just" eaLnBrk="1" hangingPunct="1">
              <a:lnSpc>
                <a:spcPct val="80000"/>
              </a:lnSpc>
              <a:buFont typeface="Arial" charset="0"/>
              <a:buChar char="•"/>
            </a:pPr>
            <a:r>
              <a:rPr lang="it-IT" sz="2100" smtClean="0">
                <a:solidFill>
                  <a:schemeClr val="tx1"/>
                </a:solidFill>
              </a:rPr>
              <a:t>è stato predisposto e validato dai centri di screening partecipanti il materiale informativo;</a:t>
            </a:r>
          </a:p>
          <a:p>
            <a:pPr lvl="1" algn="just" eaLnBrk="1" hangingPunct="1">
              <a:lnSpc>
                <a:spcPct val="80000"/>
              </a:lnSpc>
              <a:buFont typeface="Arial" charset="0"/>
              <a:buChar char="•"/>
            </a:pPr>
            <a:endParaRPr lang="it-IT" sz="2100" smtClean="0">
              <a:solidFill>
                <a:schemeClr val="tx1"/>
              </a:solidFill>
            </a:endParaRPr>
          </a:p>
          <a:p>
            <a:pPr lvl="1" algn="just" eaLnBrk="1" hangingPunct="1">
              <a:lnSpc>
                <a:spcPct val="80000"/>
              </a:lnSpc>
              <a:buFont typeface="Arial" charset="0"/>
              <a:buChar char="•"/>
            </a:pPr>
            <a:r>
              <a:rPr lang="it-IT" sz="2100" smtClean="0">
                <a:solidFill>
                  <a:schemeClr val="tx1"/>
                </a:solidFill>
              </a:rPr>
              <a:t>sono state programmate ed effettuate le modifiche dei software di gestione dei programmi per poter gestire la randomizzazione e l’invio delle lettere di preavviso, secondo le modalità definite nel protocollo dello studio;</a:t>
            </a:r>
          </a:p>
          <a:p>
            <a:pPr lvl="1" algn="just" eaLnBrk="1" hangingPunct="1">
              <a:lnSpc>
                <a:spcPct val="80000"/>
              </a:lnSpc>
              <a:buFont typeface="Arial" charset="0"/>
              <a:buChar char="•"/>
            </a:pPr>
            <a:endParaRPr lang="it-IT" sz="2100" smtClean="0">
              <a:solidFill>
                <a:schemeClr val="tx1"/>
              </a:solidFill>
            </a:endParaRPr>
          </a:p>
          <a:p>
            <a:pPr lvl="1" algn="just" eaLnBrk="1" hangingPunct="1">
              <a:lnSpc>
                <a:spcPct val="80000"/>
              </a:lnSpc>
              <a:buFont typeface="Arial" charset="0"/>
              <a:buChar char="•"/>
            </a:pPr>
            <a:r>
              <a:rPr lang="it-IT" sz="2100" smtClean="0">
                <a:solidFill>
                  <a:schemeClr val="tx1"/>
                </a:solidFill>
              </a:rPr>
              <a:t>è stato definito un tracciato record comune per la valutazione ed è stato costruito un sito web (</a:t>
            </a:r>
            <a:r>
              <a:rPr lang="it-IT" sz="2100" smtClean="0">
                <a:solidFill>
                  <a:schemeClr val="tx1"/>
                </a:solidFill>
                <a:hlinkClick r:id="rId2"/>
              </a:rPr>
              <a:t>http://strais.org</a:t>
            </a:r>
            <a:r>
              <a:rPr lang="it-IT" sz="2100" smtClean="0">
                <a:solidFill>
                  <a:schemeClr val="tx1"/>
                </a:solidFill>
              </a:rPr>
              <a:t>) dello studio dove vengono periodicamente scaricati da ciascun centro gli aggiornamenti sull’andamento del reclutamento e degli inviti, i dati di adesione e gi esiti degli esami;</a:t>
            </a:r>
          </a:p>
          <a:p>
            <a:pPr lvl="1" algn="just" eaLnBrk="1" hangingPunct="1">
              <a:lnSpc>
                <a:spcPct val="80000"/>
              </a:lnSpc>
              <a:buFont typeface="Arial" charset="0"/>
              <a:buChar char="•"/>
            </a:pPr>
            <a:endParaRPr lang="it-IT" sz="2100" smtClean="0">
              <a:solidFill>
                <a:schemeClr val="tx1"/>
              </a:solidFill>
            </a:endParaRPr>
          </a:p>
          <a:p>
            <a:pPr lvl="1" algn="just" eaLnBrk="1" hangingPunct="1">
              <a:lnSpc>
                <a:spcPct val="80000"/>
              </a:lnSpc>
              <a:buFont typeface="Arial" charset="0"/>
              <a:buChar char="•"/>
            </a:pPr>
            <a:r>
              <a:rPr lang="it-IT" sz="2100" smtClean="0">
                <a:solidFill>
                  <a:schemeClr val="tx1"/>
                </a:solidFill>
              </a:rPr>
              <a:t>sono state definite le modalità di collaborazione con i medici di famiglia in ciascun centro.</a:t>
            </a:r>
          </a:p>
          <a:p>
            <a:pPr lvl="1" algn="just" eaLnBrk="1" hangingPunct="1">
              <a:lnSpc>
                <a:spcPct val="80000"/>
              </a:lnSpc>
            </a:pPr>
            <a:endParaRPr lang="it-IT" sz="2100" smtClean="0">
              <a:solidFill>
                <a:srgbClr val="898989"/>
              </a:solidFill>
            </a:endParaRPr>
          </a:p>
          <a:p>
            <a:pPr eaLnBrk="1" hangingPunct="1">
              <a:lnSpc>
                <a:spcPct val="80000"/>
              </a:lnSpc>
              <a:buFont typeface="Arial" charset="0"/>
              <a:buChar char="•"/>
            </a:pPr>
            <a:endParaRPr lang="it-IT" sz="2000" smtClean="0">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395288" y="476250"/>
            <a:ext cx="8099425" cy="6121400"/>
          </a:xfrm>
        </p:spPr>
        <p:txBody>
          <a:bodyPr rtlCol="0">
            <a:noAutofit/>
          </a:bodyPr>
          <a:lstStyle/>
          <a:p>
            <a:pPr eaLnBrk="1" fontAlgn="auto" hangingPunct="1">
              <a:spcAft>
                <a:spcPts val="0"/>
              </a:spcAft>
              <a:buFont typeface="Arial" pitchFamily="34" charset="0"/>
              <a:buNone/>
              <a:defRPr/>
            </a:pPr>
            <a:endParaRPr lang="it-IT" sz="2800" dirty="0" smtClean="0">
              <a:solidFill>
                <a:schemeClr val="tx1"/>
              </a:solidFill>
            </a:endParaRPr>
          </a:p>
          <a:p>
            <a:pPr eaLnBrk="1" fontAlgn="auto" hangingPunct="1">
              <a:spcAft>
                <a:spcPts val="0"/>
              </a:spcAft>
              <a:buFont typeface="Arial" pitchFamily="34" charset="0"/>
              <a:buNone/>
              <a:defRPr/>
            </a:pPr>
            <a:endParaRPr lang="it-IT" sz="2800" dirty="0" smtClean="0">
              <a:solidFill>
                <a:schemeClr val="tx1"/>
              </a:solidFill>
            </a:endParaRPr>
          </a:p>
          <a:p>
            <a:pPr eaLnBrk="1" fontAlgn="auto" hangingPunct="1">
              <a:spcAft>
                <a:spcPts val="0"/>
              </a:spcAft>
              <a:buFont typeface="Arial" pitchFamily="34" charset="0"/>
              <a:buNone/>
              <a:defRPr/>
            </a:pPr>
            <a:endParaRPr lang="it-IT" sz="2800" dirty="0" smtClean="0">
              <a:solidFill>
                <a:schemeClr val="tx1"/>
              </a:solidFill>
            </a:endParaRPr>
          </a:p>
          <a:p>
            <a:pPr eaLnBrk="1" fontAlgn="auto" hangingPunct="1">
              <a:spcAft>
                <a:spcPts val="0"/>
              </a:spcAft>
              <a:buFont typeface="Arial" pitchFamily="34" charset="0"/>
              <a:buNone/>
              <a:defRPr/>
            </a:pPr>
            <a:endParaRPr lang="it-IT" sz="2800" dirty="0" smtClean="0">
              <a:solidFill>
                <a:schemeClr val="tx1"/>
              </a:solidFill>
            </a:endParaRPr>
          </a:p>
          <a:p>
            <a:pPr eaLnBrk="1" fontAlgn="auto" hangingPunct="1">
              <a:spcAft>
                <a:spcPts val="0"/>
              </a:spcAft>
              <a:buFont typeface="Arial" pitchFamily="34" charset="0"/>
              <a:buNone/>
              <a:defRPr/>
            </a:pPr>
            <a:endParaRPr lang="it-IT" sz="2800" dirty="0" smtClean="0">
              <a:solidFill>
                <a:schemeClr val="tx1"/>
              </a:solidFill>
            </a:endParaRPr>
          </a:p>
          <a:p>
            <a:pPr eaLnBrk="1" fontAlgn="auto" hangingPunct="1">
              <a:spcAft>
                <a:spcPts val="0"/>
              </a:spcAft>
              <a:buFont typeface="Arial" pitchFamily="34" charset="0"/>
              <a:buNone/>
              <a:defRPr/>
            </a:pPr>
            <a:r>
              <a:rPr lang="it-IT" sz="2800" dirty="0" smtClean="0">
                <a:solidFill>
                  <a:schemeClr val="tx1"/>
                </a:solidFill>
              </a:rPr>
              <a:t>Lo studio è stato condotto nell’ambito dell’attività di 7 programmi delle Regioni Veneto, Piemonte, Lombardia, Emilia-Romagna, Lazio e Trentino.</a:t>
            </a:r>
          </a:p>
          <a:p>
            <a:pPr eaLnBrk="1" fontAlgn="auto" hangingPunct="1">
              <a:spcAft>
                <a:spcPts val="0"/>
              </a:spcAft>
              <a:buFont typeface="Arial" pitchFamily="34" charset="0"/>
              <a:buNone/>
              <a:defRPr/>
            </a:pPr>
            <a:r>
              <a:rPr lang="it-IT" sz="2800" dirty="0" smtClean="0">
                <a:solidFill>
                  <a:schemeClr val="tx1"/>
                </a:solidFill>
              </a:rPr>
              <a:t>-randomizzato in 3 bracci (proporzione 1:</a:t>
            </a:r>
            <a:r>
              <a:rPr lang="it-IT" sz="2800" dirty="0" err="1" smtClean="0">
                <a:solidFill>
                  <a:schemeClr val="tx1"/>
                </a:solidFill>
              </a:rPr>
              <a:t>1</a:t>
            </a:r>
            <a:r>
              <a:rPr lang="it-IT" sz="2800" dirty="0" smtClean="0">
                <a:solidFill>
                  <a:schemeClr val="tx1"/>
                </a:solidFill>
              </a:rPr>
              <a:t>:</a:t>
            </a:r>
            <a:r>
              <a:rPr lang="it-IT" sz="2800" dirty="0" err="1" smtClean="0">
                <a:solidFill>
                  <a:schemeClr val="tx1"/>
                </a:solidFill>
              </a:rPr>
              <a:t>1</a:t>
            </a:r>
            <a:r>
              <a:rPr lang="it-IT" sz="2800" dirty="0" smtClean="0">
                <a:solidFill>
                  <a:schemeClr val="tx1"/>
                </a:solidFill>
              </a:rPr>
              <a:t>) a ricevere: </a:t>
            </a:r>
          </a:p>
          <a:p>
            <a:pPr eaLnBrk="1" fontAlgn="auto" hangingPunct="1">
              <a:spcAft>
                <a:spcPts val="0"/>
              </a:spcAft>
              <a:buFont typeface="Arial" pitchFamily="34" charset="0"/>
              <a:buNone/>
              <a:defRPr/>
            </a:pPr>
            <a:r>
              <a:rPr lang="it-IT" sz="2800" dirty="0" smtClean="0">
                <a:solidFill>
                  <a:schemeClr val="tx1"/>
                </a:solidFill>
              </a:rPr>
              <a:t>a) lettera di invito standard del programma</a:t>
            </a:r>
          </a:p>
          <a:p>
            <a:pPr eaLnBrk="1" fontAlgn="auto" hangingPunct="1">
              <a:spcAft>
                <a:spcPts val="0"/>
              </a:spcAft>
              <a:buFont typeface="Arial" pitchFamily="34" charset="0"/>
              <a:buNone/>
              <a:defRPr/>
            </a:pPr>
            <a:r>
              <a:rPr lang="it-IT" sz="2800" dirty="0" smtClean="0">
                <a:solidFill>
                  <a:schemeClr val="tx1"/>
                </a:solidFill>
              </a:rPr>
              <a:t>b) lettera di preavviso con materiale informativo sul cancro </a:t>
            </a:r>
            <a:r>
              <a:rPr lang="it-IT" sz="2800" dirty="0" err="1" smtClean="0">
                <a:solidFill>
                  <a:schemeClr val="tx1"/>
                </a:solidFill>
              </a:rPr>
              <a:t>colorettale</a:t>
            </a:r>
            <a:r>
              <a:rPr lang="it-IT" sz="2800" dirty="0" smtClean="0">
                <a:solidFill>
                  <a:schemeClr val="tx1"/>
                </a:solidFill>
              </a:rPr>
              <a:t> e sul programma di screening, che preannuncia il successivo invito, seguita a distanza di un mese dalla lettera di invito standard </a:t>
            </a:r>
          </a:p>
          <a:p>
            <a:pPr eaLnBrk="1" fontAlgn="auto" hangingPunct="1">
              <a:spcAft>
                <a:spcPts val="0"/>
              </a:spcAft>
              <a:buFont typeface="Arial" pitchFamily="34" charset="0"/>
              <a:buNone/>
              <a:defRPr/>
            </a:pPr>
            <a:r>
              <a:rPr lang="it-IT" sz="2800" dirty="0" smtClean="0">
                <a:solidFill>
                  <a:schemeClr val="tx1"/>
                </a:solidFill>
              </a:rPr>
              <a:t>c) come b), ma con lettera di preavviso che invita a consultare il medico di famiglia per discutere eventuali dubbi sull’utilità/opportunità di aderire all’invito.</a:t>
            </a:r>
          </a:p>
          <a:p>
            <a:pPr eaLnBrk="1" fontAlgn="auto" hangingPunct="1">
              <a:spcAft>
                <a:spcPts val="0"/>
              </a:spcAft>
              <a:buFont typeface="Arial" pitchFamily="34" charset="0"/>
              <a:buNone/>
              <a:defRPr/>
            </a:pPr>
            <a:endParaRPr lang="it-IT"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20" name="Group 48"/>
          <p:cNvGraphicFramePr>
            <a:graphicFrameLocks noGrp="1"/>
          </p:cNvGraphicFramePr>
          <p:nvPr/>
        </p:nvGraphicFramePr>
        <p:xfrm>
          <a:off x="1403350" y="1700213"/>
          <a:ext cx="6624638" cy="4246562"/>
        </p:xfrm>
        <a:graphic>
          <a:graphicData uri="http://schemas.openxmlformats.org/drawingml/2006/table">
            <a:tbl>
              <a:tblPr/>
              <a:tblGrid>
                <a:gridCol w="2208213"/>
                <a:gridCol w="2208212"/>
                <a:gridCol w="2208213"/>
              </a:tblGrid>
              <a:tr h="6000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Batang" pitchFamily="18" charset="-127"/>
                          <a:cs typeface="Times New Roman" pitchFamily="18" charset="0"/>
                        </a:rPr>
                        <a:t>RS</a:t>
                      </a:r>
                      <a:endParaRPr kumimoji="0" lang="it-IT" sz="20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3200" marR="4320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charset="0"/>
                          <a:ea typeface="Batang" pitchFamily="18" charset="-127"/>
                          <a:cs typeface="Times New Roman" pitchFamily="18" charset="0"/>
                        </a:rPr>
                        <a:t>ADERENTI</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charset="0"/>
                          <a:ea typeface="Batang" pitchFamily="18" charset="-127"/>
                          <a:cs typeface="Times New Roman" pitchFamily="18" charset="0"/>
                        </a:rPr>
                        <a:t>INVITATI</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r>
              <a:tr h="931863">
                <a:tc v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charset="0"/>
                          <a:ea typeface="Batang" pitchFamily="18" charset="-127"/>
                          <a:cs typeface="Times New Roman" pitchFamily="18" charset="0"/>
                        </a:rPr>
                        <a:t>N    </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charset="0"/>
                          <a:ea typeface="Batang" pitchFamily="18" charset="-127"/>
                          <a:cs typeface="Times New Roman" pitchFamily="18" charset="0"/>
                        </a:rPr>
                        <a:t> %</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1" i="1" u="none" strike="noStrike" cap="none" normalizeH="0" baseline="0" smtClean="0">
                          <a:ln>
                            <a:noFill/>
                          </a:ln>
                          <a:solidFill>
                            <a:schemeClr val="tx1"/>
                          </a:solidFill>
                          <a:effectLst/>
                          <a:latin typeface="Arial" charset="0"/>
                          <a:ea typeface="Batang" pitchFamily="18" charset="-127"/>
                          <a:cs typeface="Times New Roman" pitchFamily="18" charset="0"/>
                        </a:rPr>
                        <a:t>N</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ctr" horzOverflow="overflow">
                    <a:lnL>
                      <a:noFill/>
                    </a:lnL>
                    <a:lnR>
                      <a:noFill/>
                    </a:lnR>
                    <a:lnT>
                      <a:noFill/>
                    </a:lnT>
                    <a:lnB>
                      <a:noFill/>
                    </a:lnB>
                    <a:lnTlToBr>
                      <a:noFill/>
                    </a:lnTlToBr>
                    <a:lnBlToTr>
                      <a:noFill/>
                    </a:lnBlToTr>
                    <a:noFill/>
                  </a:tcPr>
                </a:tc>
              </a:tr>
              <a:tr h="4524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Batang" pitchFamily="18" charset="-127"/>
                          <a:cs typeface="Times New Roman" pitchFamily="18" charset="0"/>
                        </a:rPr>
                        <a:t>GRUPPO A</a:t>
                      </a:r>
                      <a:endParaRPr kumimoji="0" lang="it-IT" sz="20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3200" marR="4320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Batang" pitchFamily="18" charset="-127"/>
                          <a:cs typeface="Times New Roman" pitchFamily="18" charset="0"/>
                        </a:rPr>
                        <a:t>1106</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4565</a:t>
                      </a:r>
                    </a:p>
                  </a:txBody>
                  <a:tcPr marL="44450" marR="44450" marT="0" marB="0" anchor="ctr" horzOverflow="overflow">
                    <a:lnL>
                      <a:noFill/>
                    </a:lnL>
                    <a:lnR>
                      <a:noFill/>
                    </a:lnR>
                    <a:lnT>
                      <a:noFill/>
                    </a:lnT>
                    <a:lnB>
                      <a:noFill/>
                    </a:lnB>
                    <a:lnTlToBr>
                      <a:noFill/>
                    </a:lnTlToBr>
                    <a:lnBlToTr>
                      <a:noFill/>
                    </a:lnBlToTr>
                    <a:solidFill>
                      <a:schemeClr val="bg1"/>
                    </a:solidFill>
                  </a:tcPr>
                </a:tc>
              </a:tr>
              <a:tr h="452438">
                <a:tc v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ea typeface="Batang" pitchFamily="18" charset="-127"/>
                          <a:cs typeface="Times New Roman" pitchFamily="18" charset="0"/>
                        </a:rPr>
                        <a:t>24,2%</a:t>
                      </a:r>
                      <a:endParaRPr kumimoji="0" lang="it-IT" sz="24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marL="44450" marR="44450" marT="0" marB="0" anchor="ctr" horzOverflow="overflow">
                    <a:lnL>
                      <a:noFill/>
                    </a:lnL>
                    <a:lnR>
                      <a:noFill/>
                    </a:lnR>
                    <a:lnT>
                      <a:noFill/>
                    </a:lnT>
                    <a:lnB>
                      <a:noFill/>
                    </a:lnB>
                    <a:lnTlToBr>
                      <a:noFill/>
                    </a:lnTlToBr>
                    <a:lnBlToTr>
                      <a:noFill/>
                    </a:lnBlToTr>
                    <a:solidFill>
                      <a:schemeClr val="bg1"/>
                    </a:solidFill>
                  </a:tcPr>
                </a:tc>
              </a:tr>
              <a:tr h="4524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Batang" pitchFamily="18" charset="-127"/>
                          <a:cs typeface="Times New Roman" pitchFamily="18" charset="0"/>
                        </a:rPr>
                        <a:t>GRUPPO B</a:t>
                      </a:r>
                      <a:endParaRPr kumimoji="0" lang="it-IT" sz="20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3200" marR="4320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Batang" pitchFamily="18" charset="-127"/>
                          <a:cs typeface="Times New Roman" pitchFamily="18" charset="0"/>
                        </a:rPr>
                        <a:t>1325</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4544</a:t>
                      </a:r>
                    </a:p>
                  </a:txBody>
                  <a:tcPr marL="44450" marR="44450" marT="0" marB="0" anchor="ctr" horzOverflow="overflow">
                    <a:lnL>
                      <a:noFill/>
                    </a:lnL>
                    <a:lnR>
                      <a:noFill/>
                    </a:lnR>
                    <a:lnT>
                      <a:noFill/>
                    </a:lnT>
                    <a:lnB>
                      <a:noFill/>
                    </a:lnB>
                    <a:lnTlToBr>
                      <a:noFill/>
                    </a:lnTlToBr>
                    <a:lnBlToTr>
                      <a:noFill/>
                    </a:lnBlToTr>
                    <a:solidFill>
                      <a:schemeClr val="bg1"/>
                    </a:solidFill>
                  </a:tcPr>
                </a:tc>
              </a:tr>
              <a:tr h="452438">
                <a:tc v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ea typeface="Batang" pitchFamily="18" charset="-127"/>
                          <a:cs typeface="Times New Roman" pitchFamily="18" charset="0"/>
                        </a:rPr>
                        <a:t>29,2%</a:t>
                      </a:r>
                      <a:endParaRPr kumimoji="0" lang="it-IT" sz="24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marL="44450" marR="44450" marT="0" marB="0" anchor="ctr" horzOverflow="overflow">
                    <a:lnL>
                      <a:noFill/>
                    </a:lnL>
                    <a:lnR>
                      <a:noFill/>
                    </a:lnR>
                    <a:lnT>
                      <a:noFill/>
                    </a:lnT>
                    <a:lnB>
                      <a:noFill/>
                    </a:lnB>
                    <a:lnTlToBr>
                      <a:noFill/>
                    </a:lnTlToBr>
                    <a:lnBlToTr>
                      <a:noFill/>
                    </a:lnBlToTr>
                    <a:solidFill>
                      <a:schemeClr val="bg1"/>
                    </a:solidFill>
                  </a:tcPr>
                </a:tc>
              </a:tr>
              <a:tr h="4524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Batang" pitchFamily="18" charset="-127"/>
                          <a:cs typeface="Times New Roman" pitchFamily="18" charset="0"/>
                        </a:rPr>
                        <a:t>GRUPPO C</a:t>
                      </a:r>
                      <a:endParaRPr kumimoji="0" lang="it-IT" sz="20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3200" marR="4320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ea typeface="Batang" pitchFamily="18" charset="-127"/>
                          <a:cs typeface="Times New Roman" pitchFamily="18" charset="0"/>
                        </a:rPr>
                        <a:t>1309</a:t>
                      </a:r>
                      <a:endParaRPr kumimoji="0" lang="it-IT" sz="18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4552</a:t>
                      </a:r>
                    </a:p>
                  </a:txBody>
                  <a:tcPr marL="44450" marR="44450" marT="0" marB="0" anchor="ctr" horzOverflow="overflow">
                    <a:lnL>
                      <a:noFill/>
                    </a:lnL>
                    <a:lnR>
                      <a:noFill/>
                    </a:lnR>
                    <a:lnT>
                      <a:noFill/>
                    </a:lnT>
                    <a:lnB>
                      <a:noFill/>
                    </a:lnB>
                    <a:lnTlToBr>
                      <a:noFill/>
                    </a:lnTlToBr>
                    <a:lnBlToTr>
                      <a:noFill/>
                    </a:lnBlToTr>
                    <a:solidFill>
                      <a:schemeClr val="bg1"/>
                    </a:solidFill>
                  </a:tcPr>
                </a:tc>
              </a:tr>
              <a:tr h="452438">
                <a:tc v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ea typeface="Batang" pitchFamily="18" charset="-127"/>
                          <a:cs typeface="Times New Roman" pitchFamily="18" charset="0"/>
                        </a:rPr>
                        <a:t>28,4%</a:t>
                      </a:r>
                      <a:endParaRPr kumimoji="0" lang="it-IT" sz="2400" b="0" i="0" u="none" strike="noStrike" cap="none" normalizeH="0" baseline="0" smtClean="0">
                        <a:ln>
                          <a:noFill/>
                        </a:ln>
                        <a:solidFill>
                          <a:schemeClr val="tx1"/>
                        </a:solidFill>
                        <a:effectLst/>
                        <a:latin typeface="Times New Roman" pitchFamily="18" charset="0"/>
                        <a:ea typeface="Batang" pitchFamily="18" charset="-127"/>
                        <a:cs typeface="Times New Roman" pitchFamily="18" charset="0"/>
                      </a:endParaRPr>
                    </a:p>
                  </a:txBody>
                  <a:tcPr marL="44450" marR="44450" marT="0"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it-IT" sz="2400" b="0" i="0" u="none" strike="noStrike" cap="none" normalizeH="0" baseline="0" smtClean="0">
                        <a:ln>
                          <a:noFill/>
                        </a:ln>
                        <a:solidFill>
                          <a:schemeClr val="tx1"/>
                        </a:solidFill>
                        <a:effectLst/>
                        <a:latin typeface="Verdana" pitchFamily="34" charset="0"/>
                        <a:cs typeface="Arial" charset="0"/>
                      </a:endParaRPr>
                    </a:p>
                  </a:txBody>
                  <a:tcPr marL="44450" marR="44450" marT="0" marB="0" anchor="ctr" horzOverflow="overflow">
                    <a:lnL>
                      <a:noFill/>
                    </a:lnL>
                    <a:lnR>
                      <a:noFill/>
                    </a:lnR>
                    <a:lnT>
                      <a:noFill/>
                    </a:lnT>
                    <a:lnB>
                      <a:noFill/>
                    </a:lnB>
                    <a:lnTlToBr>
                      <a:noFill/>
                    </a:lnTlToBr>
                    <a:lnBlToTr>
                      <a:noFill/>
                    </a:lnBlToTr>
                    <a:solidFill>
                      <a:schemeClr val="bg1"/>
                    </a:solidFill>
                  </a:tcPr>
                </a:tc>
              </a:tr>
            </a:tbl>
          </a:graphicData>
        </a:graphic>
      </p:graphicFrame>
      <p:sp>
        <p:nvSpPr>
          <p:cNvPr id="28694" name="Rectangle 1"/>
          <p:cNvSpPr>
            <a:spLocks noChangeArrowheads="1"/>
          </p:cNvSpPr>
          <p:nvPr/>
        </p:nvSpPr>
        <p:spPr bwMode="auto">
          <a:xfrm>
            <a:off x="468313" y="809625"/>
            <a:ext cx="8207375" cy="655638"/>
          </a:xfrm>
          <a:prstGeom prst="rect">
            <a:avLst/>
          </a:prstGeom>
          <a:noFill/>
          <a:ln w="9525">
            <a:noFill/>
            <a:miter lim="800000"/>
            <a:headEnd/>
            <a:tailEnd/>
          </a:ln>
        </p:spPr>
        <p:txBody>
          <a:bodyPr rIns="422142" bIns="0" anchor="ctr">
            <a:spAutoFit/>
          </a:bodyPr>
          <a:lstStyle/>
          <a:p>
            <a:pPr algn="ctr"/>
            <a:r>
              <a:rPr lang="it-IT" sz="2000" b="1">
                <a:cs typeface="Times New Roman" pitchFamily="18" charset="0"/>
              </a:rPr>
              <a:t>Rispondenza all’invito per gruppo e tipologia di invito</a:t>
            </a:r>
            <a:endParaRPr lang="it-IT" sz="2000" b="1" u="sng">
              <a:cs typeface="Times New Roman" pitchFamily="18" charset="0"/>
            </a:endParaRPr>
          </a:p>
          <a:p>
            <a:pPr algn="ctr" eaLnBrk="0" hangingPunct="0"/>
            <a:r>
              <a:rPr lang="it-IT" altLang="ko-KR" sz="2000" b="1">
                <a:latin typeface="Times New Roman" pitchFamily="18" charset="0"/>
                <a:ea typeface="Batang" pitchFamily="18" charset="-127"/>
                <a:cs typeface="Times New Roman" pitchFamily="18" charset="0"/>
              </a:rPr>
              <a:t>	Aderenti entro 90 giorni dall’invito</a:t>
            </a:r>
            <a:endParaRPr lang="it-IT" altLang="ko-KR" sz="2000">
              <a:cs typeface="맑은 고딕"/>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14"/>
          <p:cNvSpPr>
            <a:spLocks noGrp="1"/>
          </p:cNvSpPr>
          <p:nvPr>
            <p:ph type="title"/>
          </p:nvPr>
        </p:nvSpPr>
        <p:spPr/>
        <p:txBody>
          <a:bodyPr/>
          <a:lstStyle/>
          <a:p>
            <a:pPr eaLnBrk="1" hangingPunct="1"/>
            <a:r>
              <a:rPr lang="it-IT" smtClean="0"/>
              <a:t>Torino Novara Verona</a:t>
            </a:r>
          </a:p>
        </p:txBody>
      </p:sp>
      <p:graphicFrame>
        <p:nvGraphicFramePr>
          <p:cNvPr id="30771" name="Group 51"/>
          <p:cNvGraphicFramePr>
            <a:graphicFrameLocks noGrp="1"/>
          </p:cNvGraphicFramePr>
          <p:nvPr>
            <p:ph idx="1"/>
          </p:nvPr>
        </p:nvGraphicFramePr>
        <p:xfrm>
          <a:off x="457200" y="1600200"/>
          <a:ext cx="7786688" cy="5248275"/>
        </p:xfrm>
        <a:graphic>
          <a:graphicData uri="http://schemas.openxmlformats.org/drawingml/2006/table">
            <a:tbl>
              <a:tblPr/>
              <a:tblGrid>
                <a:gridCol w="2039938"/>
                <a:gridCol w="1774825"/>
                <a:gridCol w="2147887"/>
                <a:gridCol w="1824038"/>
              </a:tblGrid>
              <a:tr h="66992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Verdana" pitchFamily="34" charset="0"/>
                          <a:cs typeface="Arial" charset="0"/>
                        </a:rPr>
                        <a:t>RS</a:t>
                      </a:r>
                      <a:endParaRPr kumimoji="0" lang="it-IT" sz="24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INVITATI</a:t>
                      </a:r>
                      <a:endParaRPr kumimoji="0" lang="it-IT" sz="18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ADERENTI I INVITO</a:t>
                      </a:r>
                      <a:endParaRPr kumimoji="0" lang="it-IT" sz="18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 </a:t>
                      </a:r>
                      <a:endParaRPr kumimoji="0" lang="it-IT" sz="18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r>
              <a:tr h="423863">
                <a:tc vMerge="1">
                  <a:txBody>
                    <a:bodyPr/>
                    <a:lstStyle/>
                    <a:p>
                      <a:endParaRPr lang="it-IT"/>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a:t>
                      </a:r>
                      <a:endParaRPr kumimoji="0" lang="it-IT" sz="16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 </a:t>
                      </a:r>
                      <a:endParaRPr kumimoji="0" lang="it-IT" sz="16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r>
              <a:tr h="298450">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A</a:t>
                      </a:r>
                      <a:endParaRPr kumimoji="0" lang="it-IT" sz="18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4565</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968</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r>
              <a:tr h="298450">
                <a:tc vMerge="1">
                  <a:txBody>
                    <a:bodyPr/>
                    <a:lstStyle/>
                    <a:p>
                      <a:endParaRPr lang="it-IT"/>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21,2%</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r>
              <a:tr h="300038">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B</a:t>
                      </a:r>
                      <a:endParaRPr kumimoji="0" lang="it-IT" sz="18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4544</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1226</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r>
              <a:tr h="298450">
                <a:tc vMerge="1">
                  <a:txBody>
                    <a:bodyPr/>
                    <a:lstStyle/>
                    <a:p>
                      <a:endParaRPr lang="it-IT"/>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27,0%</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r>
              <a:tr h="298450">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C</a:t>
                      </a:r>
                      <a:endParaRPr kumimoji="0" lang="it-IT" sz="1800" b="0" i="0" u="none" strike="noStrike" cap="none" normalizeH="0" baseline="0" smtClean="0">
                        <a:ln>
                          <a:noFill/>
                        </a:ln>
                        <a:solidFill>
                          <a:schemeClr val="tx1"/>
                        </a:solidFill>
                        <a:effectLst/>
                        <a:latin typeface="Verdana"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4552</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1181</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r>
              <a:tr h="298450">
                <a:tc vMerge="1">
                  <a:txBody>
                    <a:bodyPr/>
                    <a:lstStyle/>
                    <a:p>
                      <a:endParaRPr lang="it-IT"/>
                    </a:p>
                  </a:txBody>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25,9%</a:t>
                      </a: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Verdan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r>
              <a:tr h="633413">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endParaRPr kumimoji="0" lang="it-IT" sz="2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RR  B vs A</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1,39</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1.29 - 1.50</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6318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endParaRPr kumimoji="0" lang="it-IT" sz="2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RR C vs A</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1,22</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1.14 - 1.32</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pPr eaLnBrk="1" hangingPunct="1"/>
            <a:r>
              <a:rPr lang="it-IT" smtClean="0"/>
              <a:t>Torino - Novara</a:t>
            </a:r>
          </a:p>
        </p:txBody>
      </p:sp>
      <p:graphicFrame>
        <p:nvGraphicFramePr>
          <p:cNvPr id="31794" name="Group 50"/>
          <p:cNvGraphicFramePr>
            <a:graphicFrameLocks noGrp="1"/>
          </p:cNvGraphicFramePr>
          <p:nvPr>
            <p:ph idx="1"/>
          </p:nvPr>
        </p:nvGraphicFramePr>
        <p:xfrm>
          <a:off x="457200" y="1600200"/>
          <a:ext cx="8218488" cy="5194300"/>
        </p:xfrm>
        <a:graphic>
          <a:graphicData uri="http://schemas.openxmlformats.org/drawingml/2006/table">
            <a:tbl>
              <a:tblPr/>
              <a:tblGrid>
                <a:gridCol w="1836738"/>
                <a:gridCol w="1746250"/>
                <a:gridCol w="1411287"/>
                <a:gridCol w="1652588"/>
                <a:gridCol w="1571625"/>
              </a:tblGrid>
              <a:tr h="881063">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cs typeface="Arial" charset="0"/>
                        </a:rPr>
                        <a:t>RS</a:t>
                      </a: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cs typeface="Arial" charset="0"/>
                        </a:rPr>
                        <a:t>INVITATI</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cs typeface="Arial" charset="0"/>
                        </a:rPr>
                        <a:t>ADERENTI I INVITO</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cs typeface="Arial" charset="0"/>
                        </a:rPr>
                        <a:t>ADERENTI SOLLECITO</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0" i="0" u="none" strike="noStrike" cap="none" normalizeH="0" baseline="0" smtClean="0">
                          <a:ln>
                            <a:noFill/>
                          </a:ln>
                          <a:solidFill>
                            <a:schemeClr val="tx1"/>
                          </a:solidFill>
                          <a:effectLst/>
                          <a:latin typeface="Arial" charset="0"/>
                          <a:cs typeface="Arial" charset="0"/>
                        </a:rPr>
                        <a:t>ADERENTI TOTALE</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r>
              <a:tr h="496888">
                <a:tc vMerge="1">
                  <a:txBody>
                    <a:bodyPr/>
                    <a:lstStyle/>
                    <a:p>
                      <a:endParaRPr lang="it-IT"/>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0" i="1" u="none" strike="noStrike" cap="none" normalizeH="0" baseline="0" smtClean="0">
                          <a:ln>
                            <a:noFill/>
                          </a:ln>
                          <a:solidFill>
                            <a:schemeClr val="tx1"/>
                          </a:solidFill>
                          <a:effectLst/>
                          <a:latin typeface="Arial" charset="0"/>
                          <a:cs typeface="Arial" charset="0"/>
                        </a:rPr>
                        <a:t>N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0" i="1" u="none" strike="noStrike" cap="none" normalizeH="0" baseline="0" smtClean="0">
                          <a:ln>
                            <a:noFill/>
                          </a:ln>
                          <a:solidFill>
                            <a:schemeClr val="tx1"/>
                          </a:solidFill>
                          <a:effectLst/>
                          <a:latin typeface="Arial" charset="0"/>
                          <a:cs typeface="Arial" charset="0"/>
                        </a:rPr>
                        <a:t>N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0" i="1" u="none" strike="noStrike" cap="none" normalizeH="0" baseline="0" smtClean="0">
                          <a:ln>
                            <a:noFill/>
                          </a:ln>
                          <a:solidFill>
                            <a:schemeClr val="tx1"/>
                          </a:solidFill>
                          <a:effectLst/>
                          <a:latin typeface="Arial" charset="0"/>
                          <a:cs typeface="Arial" charset="0"/>
                        </a:rPr>
                        <a:t>N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800" b="0" i="1" u="none" strike="noStrike" cap="none" normalizeH="0" baseline="0" smtClean="0">
                          <a:ln>
                            <a:noFill/>
                          </a:ln>
                          <a:solidFill>
                            <a:schemeClr val="tx1"/>
                          </a:solidFill>
                          <a:effectLst/>
                          <a:latin typeface="Arial" charset="0"/>
                          <a:cs typeface="Arial" charset="0"/>
                        </a:rPr>
                        <a:t>N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307975">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charset="0"/>
                          <a:cs typeface="Arial" charset="0"/>
                        </a:rPr>
                        <a:t>GRUPPO A</a:t>
                      </a:r>
                      <a:endParaRPr kumimoji="0" lang="it-IT" sz="1800" b="1"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3077</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579</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138</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717</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307975">
                <a:tc vMerge="1">
                  <a:txBody>
                    <a:bodyPr/>
                    <a:lstStyle/>
                    <a:p>
                      <a:endParaRPr lang="it-IT"/>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alibri"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18,8%</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4,5%</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23,3%</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30638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charset="0"/>
                          <a:cs typeface="Arial" charset="0"/>
                        </a:rPr>
                        <a:t>GRUPPO B</a:t>
                      </a:r>
                      <a:endParaRPr kumimoji="0" lang="it-IT" sz="1800" b="1"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3057</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744</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99</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843</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307975">
                <a:tc vMerge="1">
                  <a:txBody>
                    <a:bodyPr/>
                    <a:lstStyle/>
                    <a:p>
                      <a:endParaRPr lang="it-IT"/>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alibri"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24,3%</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3,2%</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27,6%</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307975">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Arial" charset="0"/>
                          <a:cs typeface="Arial" charset="0"/>
                        </a:rPr>
                        <a:t>GRUPPO C</a:t>
                      </a:r>
                      <a:endParaRPr kumimoji="0" lang="it-IT" sz="1800" b="1" i="0" u="none" strike="noStrike" cap="none" normalizeH="0" baseline="0" smtClean="0">
                        <a:ln>
                          <a:noFill/>
                        </a:ln>
                        <a:solidFill>
                          <a:schemeClr val="tx1"/>
                        </a:solidFill>
                        <a:effectLst/>
                        <a:latin typeface="Calibri" pitchFamily="34" charset="0"/>
                        <a:cs typeface="Arial" charset="0"/>
                      </a:endParaRP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3074</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738</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113</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851</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307975">
                <a:tc vMerge="1">
                  <a:txBody>
                    <a:bodyPr/>
                    <a:lstStyle/>
                    <a:p>
                      <a:endParaRPr lang="it-IT"/>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alibri"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24,0%</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3,7%</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27,7%</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r>
              <a:tr h="6508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RR  B vs A</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1,18</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1.09 - 1.26</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it-IT" sz="2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r>
              <a:tr h="6508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RR C vs A</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1,19</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1.09 - 1.29</a:t>
                      </a:r>
                      <a:endParaRPr kumimoji="0" lang="it-IT" sz="2000" b="1" i="0" u="none" strike="noStrike" cap="none" normalizeH="0" baseline="0" smtClean="0">
                        <a:ln>
                          <a:noFill/>
                        </a:ln>
                        <a:solidFill>
                          <a:schemeClr val="tx1"/>
                        </a:solidFill>
                        <a:effectLst>
                          <a:outerShdw blurRad="38100" dist="38100" dir="2700000" algn="tl">
                            <a:srgbClr val="FFFFFF"/>
                          </a:outerShdw>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it-IT" sz="2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lstStyle/>
          <a:p>
            <a:pPr eaLnBrk="1" hangingPunct="1"/>
            <a:r>
              <a:rPr lang="it-IT" smtClean="0">
                <a:solidFill>
                  <a:srgbClr val="000066"/>
                </a:solidFill>
              </a:rPr>
              <a:t>Adesione al FOBT per gruppo</a:t>
            </a:r>
          </a:p>
        </p:txBody>
      </p:sp>
      <p:graphicFrame>
        <p:nvGraphicFramePr>
          <p:cNvPr id="32830" name="Group 62"/>
          <p:cNvGraphicFramePr>
            <a:graphicFrameLocks noGrp="1"/>
          </p:cNvGraphicFramePr>
          <p:nvPr>
            <p:ph idx="1"/>
          </p:nvPr>
        </p:nvGraphicFramePr>
        <p:xfrm>
          <a:off x="250825" y="1196975"/>
          <a:ext cx="8642350" cy="5330825"/>
        </p:xfrm>
        <a:graphic>
          <a:graphicData uri="http://schemas.openxmlformats.org/drawingml/2006/table">
            <a:tbl>
              <a:tblPr/>
              <a:tblGrid>
                <a:gridCol w="1441450"/>
                <a:gridCol w="1439863"/>
                <a:gridCol w="1511300"/>
                <a:gridCol w="1296987"/>
                <a:gridCol w="1439863"/>
                <a:gridCol w="1512887"/>
              </a:tblGrid>
              <a:tr h="942975">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FOBT              I INVITO</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ESTE  </a:t>
                      </a:r>
                      <a:r>
                        <a:rPr kumimoji="0" lang="it-IT" sz="1400" b="1" i="1" u="none" strike="noStrike" cap="none" normalizeH="0" baseline="0" smtClean="0">
                          <a:ln>
                            <a:noFill/>
                          </a:ln>
                          <a:solidFill>
                            <a:schemeClr val="tx1"/>
                          </a:solidFill>
                          <a:effectLst/>
                          <a:latin typeface="Verdana" pitchFamily="34" charset="0"/>
                          <a:cs typeface="Arial" charset="0"/>
                        </a:rPr>
                        <a:t>TRENTO</a:t>
                      </a:r>
                      <a:r>
                        <a:rPr kumimoji="0" lang="it-IT" sz="1400" b="1" i="0" u="none" strike="noStrike" cap="none" normalizeH="0" baseline="0" smtClean="0">
                          <a:ln>
                            <a:noFill/>
                          </a:ln>
                          <a:solidFill>
                            <a:schemeClr val="tx1"/>
                          </a:solidFill>
                          <a:effectLst/>
                          <a:latin typeface="Verdana" pitchFamily="34" charset="0"/>
                          <a:cs typeface="Arial" charset="0"/>
                        </a:rPr>
                        <a:t> MILANO</a:t>
                      </a:r>
                    </a:p>
                  </a:txBody>
                  <a:tcPr marL="90000" marR="90000" marT="46800" marB="4680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INVITATI</a:t>
                      </a: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ADERENTI   I INVITO</a:t>
                      </a:r>
                    </a:p>
                  </a:txBody>
                  <a:tcPr anchor="ctr" horzOverflow="overflow">
                    <a:lnL>
                      <a:noFill/>
                    </a:lnL>
                    <a:lnR>
                      <a:noFill/>
                    </a:lnR>
                    <a:lnT>
                      <a:noFill/>
                    </a:lnT>
                    <a:lnB>
                      <a:noFill/>
                    </a:lnB>
                    <a:lnTlToBr>
                      <a:noFill/>
                    </a:lnTlToBr>
                    <a:lnBlToTr>
                      <a:noFill/>
                    </a:lnBlToTr>
                    <a:solidFill>
                      <a:srgbClr val="FFFF0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FOBT              I INVITO</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ESTE  </a:t>
                      </a:r>
                      <a:r>
                        <a:rPr kumimoji="0" lang="it-IT" sz="1400" b="1" i="1" u="none" strike="noStrike" cap="none" normalizeH="0" baseline="0" smtClean="0">
                          <a:ln>
                            <a:noFill/>
                          </a:ln>
                          <a:solidFill>
                            <a:schemeClr val="tx1"/>
                          </a:solidFill>
                          <a:effectLst/>
                          <a:latin typeface="Verdana" pitchFamily="34" charset="0"/>
                          <a:cs typeface="Arial" charset="0"/>
                        </a:rPr>
                        <a:t>TRENTO </a:t>
                      </a:r>
                      <a:r>
                        <a:rPr kumimoji="0" lang="it-IT" sz="1400" b="1" i="0" u="none" strike="noStrike" cap="none" normalizeH="0" baseline="0" smtClean="0">
                          <a:ln>
                            <a:noFill/>
                          </a:ln>
                          <a:solidFill>
                            <a:schemeClr val="tx1"/>
                          </a:solidFill>
                          <a:effectLst/>
                          <a:latin typeface="Verdana" pitchFamily="34" charset="0"/>
                          <a:cs typeface="Arial" charset="0"/>
                        </a:rPr>
                        <a:t>MILANO</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ROMA</a:t>
                      </a: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INVITATI</a:t>
                      </a: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ADERENTI I INVITO</a:t>
                      </a:r>
                    </a:p>
                  </a:txBody>
                  <a:tcPr anchor="ctr" horzOverflow="overflow">
                    <a:lnL>
                      <a:noFill/>
                    </a:lnL>
                    <a:lnR>
                      <a:noFill/>
                    </a:lnR>
                    <a:lnT>
                      <a:noFill/>
                    </a:lnT>
                    <a:lnB>
                      <a:noFill/>
                    </a:lnB>
                    <a:lnTlToBr>
                      <a:noFill/>
                    </a:lnTlToBr>
                    <a:lnBlToTr>
                      <a:noFill/>
                    </a:lnBlToTr>
                    <a:solidFill>
                      <a:schemeClr val="bg1"/>
                    </a:solidFill>
                  </a:tcPr>
                </a:tc>
              </a:tr>
              <a:tr h="619125">
                <a:tc vMerge="1">
                  <a:txBody>
                    <a:bodyPr/>
                    <a:lstStyle/>
                    <a:p>
                      <a:endParaRPr lang="it-IT"/>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vMerge="1">
                  <a:txBody>
                    <a:bodyPr/>
                    <a:lstStyle/>
                    <a:p>
                      <a:endParaRPr lang="it-IT"/>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30200">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A</a:t>
                      </a:r>
                    </a:p>
                  </a:txBody>
                  <a:tcPr marL="90000" marR="90000" marT="46800" marB="4680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7658</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2497</a:t>
                      </a:r>
                    </a:p>
                  </a:txBody>
                  <a:tcPr anchor="b" horzOverflow="overflow">
                    <a:lnL>
                      <a:noFill/>
                    </a:lnL>
                    <a:lnR>
                      <a:noFill/>
                    </a:lnR>
                    <a:lnT>
                      <a:noFill/>
                    </a:lnT>
                    <a:lnB>
                      <a:noFill/>
                    </a:lnB>
                    <a:lnTlToBr>
                      <a:noFill/>
                    </a:lnTlToBr>
                    <a:lnBlToTr>
                      <a:noFill/>
                    </a:lnBlToTr>
                    <a:solidFill>
                      <a:srgbClr val="FFFF0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A</a:t>
                      </a:r>
                    </a:p>
                  </a:txBody>
                  <a:tcPr marL="90000" marR="90000" marT="46800" marB="4680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10988</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3258</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28613">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Tahoma" pitchFamily="34" charset="0"/>
                          <a:cs typeface="Arial" charset="0"/>
                        </a:rPr>
                        <a:t>32,6%</a:t>
                      </a:r>
                    </a:p>
                  </a:txBody>
                  <a:tcPr anchor="b" horzOverflow="overflow">
                    <a:lnL>
                      <a:noFill/>
                    </a:lnL>
                    <a:lnR>
                      <a:noFill/>
                    </a:lnR>
                    <a:lnT>
                      <a:noFill/>
                    </a:lnT>
                    <a:lnB>
                      <a:noFill/>
                    </a:lnB>
                    <a:lnTlToBr>
                      <a:noFill/>
                    </a:lnTlToBr>
                    <a:lnBlToTr>
                      <a:noFill/>
                    </a:lnBlToTr>
                    <a:solidFill>
                      <a:srgbClr val="FFFF00"/>
                    </a:solidFill>
                  </a:tcPr>
                </a:tc>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alibri" pitchFamily="34" charset="0"/>
                          <a:cs typeface="Arial" charset="0"/>
                        </a:rPr>
                        <a:t> </a:t>
                      </a: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cs typeface="Arial" charset="0"/>
                        </a:rPr>
                        <a:t>29,7%</a:t>
                      </a: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30200">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B</a:t>
                      </a:r>
                    </a:p>
                  </a:txBody>
                  <a:tcPr marL="90000" marR="90000" marT="46800" marB="4680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7640</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2730</a:t>
                      </a:r>
                    </a:p>
                  </a:txBody>
                  <a:tcPr anchor="b" horzOverflow="overflow">
                    <a:lnL>
                      <a:noFill/>
                    </a:lnL>
                    <a:lnR>
                      <a:noFill/>
                    </a:lnR>
                    <a:lnT>
                      <a:noFill/>
                    </a:lnT>
                    <a:lnB>
                      <a:noFill/>
                    </a:lnB>
                    <a:lnTlToBr>
                      <a:noFill/>
                    </a:lnTlToBr>
                    <a:lnBlToTr>
                      <a:noFill/>
                    </a:lnBlToTr>
                    <a:solidFill>
                      <a:srgbClr val="FFFF0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B</a:t>
                      </a:r>
                    </a:p>
                  </a:txBody>
                  <a:tcPr marL="90000" marR="90000" marT="46800" marB="4680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10827</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3234</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28613">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Tahoma" pitchFamily="34" charset="0"/>
                          <a:cs typeface="Arial" charset="0"/>
                        </a:rPr>
                        <a:t>35,7%</a:t>
                      </a:r>
                    </a:p>
                  </a:txBody>
                  <a:tcPr anchor="b" horzOverflow="overflow">
                    <a:lnL>
                      <a:noFill/>
                    </a:lnL>
                    <a:lnR>
                      <a:noFill/>
                    </a:lnR>
                    <a:lnT>
                      <a:noFill/>
                    </a:lnT>
                    <a:lnB>
                      <a:noFill/>
                    </a:lnB>
                    <a:lnTlToBr>
                      <a:noFill/>
                    </a:lnTlToBr>
                    <a:lnBlToTr>
                      <a:noFill/>
                    </a:lnBlToTr>
                    <a:solidFill>
                      <a:srgbClr val="FFFF00"/>
                    </a:solidFill>
                  </a:tcPr>
                </a:tc>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alibri" pitchFamily="34" charset="0"/>
                          <a:cs typeface="Arial" charset="0"/>
                        </a:rPr>
                        <a:t> </a:t>
                      </a: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cs typeface="Arial" charset="0"/>
                        </a:rPr>
                        <a:t>29,9%</a:t>
                      </a: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28613">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C</a:t>
                      </a:r>
                    </a:p>
                  </a:txBody>
                  <a:tcPr marL="90000" marR="90000" marT="46800" marB="4680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7646</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2694</a:t>
                      </a:r>
                    </a:p>
                  </a:txBody>
                  <a:tcPr anchor="b" horzOverflow="overflow">
                    <a:lnL>
                      <a:noFill/>
                    </a:lnL>
                    <a:lnR>
                      <a:noFill/>
                    </a:lnR>
                    <a:lnT>
                      <a:noFill/>
                    </a:lnT>
                    <a:lnB>
                      <a:noFill/>
                    </a:lnB>
                    <a:lnTlToBr>
                      <a:noFill/>
                    </a:lnTlToBr>
                    <a:lnBlToTr>
                      <a:noFill/>
                    </a:lnBlToTr>
                    <a:solidFill>
                      <a:srgbClr val="FFFF0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C</a:t>
                      </a:r>
                    </a:p>
                  </a:txBody>
                  <a:tcPr marL="90000" marR="90000" marT="46800" marB="4680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11018</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3209</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30200">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Tahom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Tahoma" pitchFamily="34" charset="0"/>
                          <a:cs typeface="Arial" charset="0"/>
                        </a:rPr>
                        <a:t>35,2%</a:t>
                      </a:r>
                    </a:p>
                  </a:txBody>
                  <a:tcPr anchor="b" horzOverflow="overflow">
                    <a:lnL>
                      <a:noFill/>
                    </a:lnL>
                    <a:lnR>
                      <a:noFill/>
                    </a:lnR>
                    <a:lnT>
                      <a:noFill/>
                    </a:lnT>
                    <a:lnB>
                      <a:noFill/>
                    </a:lnB>
                    <a:lnTlToBr>
                      <a:noFill/>
                    </a:lnTlToBr>
                    <a:lnBlToTr>
                      <a:noFill/>
                    </a:lnBlToTr>
                    <a:solidFill>
                      <a:srgbClr val="FFFF00"/>
                    </a:solidFill>
                  </a:tcPr>
                </a:tc>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Calibri" pitchFamily="34" charset="0"/>
                          <a:cs typeface="Arial" charset="0"/>
                        </a:rPr>
                        <a:t> </a:t>
                      </a: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cs typeface="Arial" charset="0"/>
                        </a:rPr>
                        <a:t>29,1%</a:t>
                      </a: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28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302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RR  B vs A</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1,10</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1.07 - 1.15</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328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RR C vs A</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1,08</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1.03 - 1.15</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p:txBody>
          <a:bodyPr/>
          <a:lstStyle/>
          <a:p>
            <a:pPr eaLnBrk="1" hangingPunct="1"/>
            <a:r>
              <a:rPr lang="it-IT" smtClean="0">
                <a:solidFill>
                  <a:srgbClr val="000066"/>
                </a:solidFill>
              </a:rPr>
              <a:t>Adesione al FOBT per gruppo</a:t>
            </a:r>
          </a:p>
        </p:txBody>
      </p:sp>
      <p:graphicFrame>
        <p:nvGraphicFramePr>
          <p:cNvPr id="40004" name="Group 68"/>
          <p:cNvGraphicFramePr>
            <a:graphicFrameLocks noGrp="1"/>
          </p:cNvGraphicFramePr>
          <p:nvPr>
            <p:ph idx="4294967295"/>
          </p:nvPr>
        </p:nvGraphicFramePr>
        <p:xfrm>
          <a:off x="250825" y="1125538"/>
          <a:ext cx="8642350" cy="4679950"/>
        </p:xfrm>
        <a:graphic>
          <a:graphicData uri="http://schemas.openxmlformats.org/drawingml/2006/table">
            <a:tbl>
              <a:tblPr/>
              <a:tblGrid>
                <a:gridCol w="1441450"/>
                <a:gridCol w="1439863"/>
                <a:gridCol w="1511300"/>
                <a:gridCol w="1296987"/>
                <a:gridCol w="1439863"/>
                <a:gridCol w="1512887"/>
              </a:tblGrid>
              <a:tr h="1084263">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FOBT              I INVITO</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ESTE  TRENTO MILANO</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RIMINI</a:t>
                      </a:r>
                    </a:p>
                  </a:txBody>
                  <a:tcPr marL="90000" marR="90000" marT="46800" marB="4680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INVITATI</a:t>
                      </a:r>
                    </a:p>
                  </a:txBody>
                  <a:tcPr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ADERENTI   I INVITO</a:t>
                      </a:r>
                    </a:p>
                  </a:txBody>
                  <a:tcPr anchor="ctr" horzOverflow="overflow">
                    <a:lnL>
                      <a:noFill/>
                    </a:lnL>
                    <a:lnR>
                      <a:noFill/>
                    </a:lnR>
                    <a:lnT>
                      <a:noFill/>
                    </a:lnT>
                    <a:lnB>
                      <a:noFill/>
                    </a:lnB>
                    <a:lnTlToBr>
                      <a:noFill/>
                    </a:lnTlToBr>
                    <a:lnBlToTr>
                      <a:noFill/>
                    </a:lnBlToTr>
                    <a:solidFill>
                      <a:srgbClr val="FFFF0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FOBT              I INVITO</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ESTE  TRENTO MILANO</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RIMINI</a:t>
                      </a:r>
                    </a:p>
                    <a:p>
                      <a:pPr marL="0" marR="0" lvl="0" indent="0" algn="ctr" defTabSz="914400" rtl="0" eaLnBrk="1" fontAlgn="ctr" latinLnBrk="0" hangingPunct="1">
                        <a:lnSpc>
                          <a:spcPct val="100000"/>
                        </a:lnSpc>
                        <a:spcBef>
                          <a:spcPct val="0"/>
                        </a:spcBef>
                        <a:spcAft>
                          <a:spcPct val="0"/>
                        </a:spcAft>
                        <a:buClrTx/>
                        <a:buSzTx/>
                        <a:buFontTx/>
                        <a:buNone/>
                        <a:tabLst/>
                      </a:pPr>
                      <a:r>
                        <a:rPr kumimoji="0" lang="it-IT" sz="1400" b="1" i="0" u="none" strike="noStrike" cap="none" normalizeH="0" baseline="0" smtClean="0">
                          <a:ln>
                            <a:noFill/>
                          </a:ln>
                          <a:solidFill>
                            <a:schemeClr val="tx1"/>
                          </a:solidFill>
                          <a:effectLst/>
                          <a:latin typeface="Verdana" pitchFamily="34" charset="0"/>
                          <a:cs typeface="Arial" charset="0"/>
                        </a:rPr>
                        <a:t>ROMA</a:t>
                      </a: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INVITATI</a:t>
                      </a: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Verdana" pitchFamily="34" charset="0"/>
                          <a:cs typeface="Arial" charset="0"/>
                        </a:rPr>
                        <a:t>ADERENTI I INVITO</a:t>
                      </a:r>
                    </a:p>
                  </a:txBody>
                  <a:tcPr anchor="ctr" horzOverflow="overflow">
                    <a:lnL>
                      <a:noFill/>
                    </a:lnL>
                    <a:lnR>
                      <a:noFill/>
                    </a:lnR>
                    <a:lnT>
                      <a:noFill/>
                    </a:lnT>
                    <a:lnB>
                      <a:noFill/>
                    </a:lnB>
                    <a:lnTlToBr>
                      <a:noFill/>
                    </a:lnTlToBr>
                    <a:lnBlToTr>
                      <a:noFill/>
                    </a:lnBlToTr>
                    <a:solidFill>
                      <a:schemeClr val="bg1"/>
                    </a:solidFill>
                  </a:tcPr>
                </a:tc>
              </a:tr>
              <a:tr h="711200">
                <a:tc vMerge="1">
                  <a:txBody>
                    <a:bodyPr/>
                    <a:lstStyle/>
                    <a:p>
                      <a:endParaRPr lang="it-IT"/>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vMerge="1">
                  <a:txBody>
                    <a:bodyPr/>
                    <a:lstStyle/>
                    <a:p>
                      <a:endParaRPr lang="it-IT"/>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Verdana" pitchFamily="34" charset="0"/>
                          <a:cs typeface="Arial" charset="0"/>
                        </a:rPr>
                        <a:t>N              %</a:t>
                      </a: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454025">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A</a:t>
                      </a:r>
                    </a:p>
                  </a:txBody>
                  <a:tcPr marL="90000" marR="90000" marT="46800" marB="4680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10158</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3622</a:t>
                      </a:r>
                    </a:p>
                  </a:txBody>
                  <a:tcPr anchor="b" horzOverflow="overflow">
                    <a:lnL>
                      <a:noFill/>
                    </a:lnL>
                    <a:lnR>
                      <a:noFill/>
                    </a:lnR>
                    <a:lnT>
                      <a:noFill/>
                    </a:lnT>
                    <a:lnB>
                      <a:noFill/>
                    </a:lnB>
                    <a:lnTlToBr>
                      <a:noFill/>
                    </a:lnTlToBr>
                    <a:lnBlToTr>
                      <a:noFill/>
                    </a:lnBlToTr>
                    <a:solidFill>
                      <a:srgbClr val="FFFF0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A</a:t>
                      </a:r>
                    </a:p>
                  </a:txBody>
                  <a:tcPr marL="90000" marR="90000" marT="46800" marB="4680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it-IT" sz="2000" b="1" i="0" u="none" strike="noStrike" cap="none" normalizeH="0" baseline="0" smtClean="0">
                          <a:ln>
                            <a:noFill/>
                          </a:ln>
                          <a:solidFill>
                            <a:schemeClr val="tx1"/>
                          </a:solidFill>
                          <a:effectLst/>
                          <a:latin typeface="Tahoma" pitchFamily="34" charset="0"/>
                          <a:cs typeface="Arial" charset="0"/>
                        </a:rPr>
                        <a:t>13488 </a:t>
                      </a: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4383</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523875">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Tahoma" pitchFamily="34" charset="0"/>
                          <a:cs typeface="Arial" charset="0"/>
                        </a:rPr>
                        <a:t>35,7%</a:t>
                      </a:r>
                    </a:p>
                  </a:txBody>
                  <a:tcPr anchor="b" horzOverflow="overflow">
                    <a:lnL>
                      <a:noFill/>
                    </a:lnL>
                    <a:lnR>
                      <a:noFill/>
                    </a:lnR>
                    <a:lnT>
                      <a:noFill/>
                    </a:lnT>
                    <a:lnB>
                      <a:noFill/>
                    </a:lnB>
                    <a:lnTlToBr>
                      <a:noFill/>
                    </a:lnTlToBr>
                    <a:lnBlToTr>
                      <a:noFill/>
                    </a:lnBlToTr>
                    <a:solidFill>
                      <a:srgbClr val="FFFF00"/>
                    </a:solidFill>
                  </a:tcPr>
                </a:tc>
                <a:tc vMerge="1">
                  <a:txBody>
                    <a:bodyPr/>
                    <a:lstStyle/>
                    <a:p>
                      <a:endParaRPr lang="it-IT"/>
                    </a:p>
                  </a:txBody>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it-IT" sz="2000" b="1" i="0" u="none" strike="noStrike" cap="none" normalizeH="0" baseline="0" smtClean="0">
                        <a:ln>
                          <a:noFill/>
                        </a:ln>
                        <a:solidFill>
                          <a:schemeClr val="tx1"/>
                        </a:solidFill>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cs typeface="Arial" charset="0"/>
                        </a:rPr>
                        <a:t>32,5%</a:t>
                      </a: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454025">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B</a:t>
                      </a:r>
                    </a:p>
                  </a:txBody>
                  <a:tcPr marL="90000" marR="90000" marT="46800" marB="4680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10140</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3918</a:t>
                      </a:r>
                    </a:p>
                  </a:txBody>
                  <a:tcPr anchor="b" horzOverflow="overflow">
                    <a:lnL>
                      <a:noFill/>
                    </a:lnL>
                    <a:lnR>
                      <a:noFill/>
                    </a:lnR>
                    <a:lnT>
                      <a:noFill/>
                    </a:lnT>
                    <a:lnB>
                      <a:noFill/>
                    </a:lnB>
                    <a:lnTlToBr>
                      <a:noFill/>
                    </a:lnTlToBr>
                    <a:lnBlToTr>
                      <a:noFill/>
                    </a:lnBlToTr>
                    <a:solidFill>
                      <a:srgbClr val="FFFF0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Verdana" pitchFamily="34" charset="0"/>
                          <a:cs typeface="Arial" charset="0"/>
                        </a:rPr>
                        <a:t>GRUPPO B</a:t>
                      </a:r>
                    </a:p>
                  </a:txBody>
                  <a:tcPr marL="90000" marR="90000" marT="46800" marB="4680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it-IT" sz="2000" b="1" i="0" u="none" strike="noStrike" cap="none" normalizeH="0" baseline="0" smtClean="0">
                          <a:ln>
                            <a:noFill/>
                          </a:ln>
                          <a:solidFill>
                            <a:schemeClr val="tx1"/>
                          </a:solidFill>
                          <a:effectLst/>
                          <a:latin typeface="Tahoma" pitchFamily="34" charset="0"/>
                          <a:cs typeface="Arial" charset="0"/>
                        </a:rPr>
                        <a:t>13327</a:t>
                      </a: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Arial" charset="0"/>
                        </a:rPr>
                        <a:t>4422</a:t>
                      </a:r>
                      <a:endParaRPr kumimoji="0" lang="it-IT" sz="20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577850">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Tahoma" pitchFamily="34" charset="0"/>
                          <a:cs typeface="Arial" charset="0"/>
                        </a:rPr>
                        <a:t> </a:t>
                      </a: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Tahoma" pitchFamily="34" charset="0"/>
                          <a:cs typeface="Arial" charset="0"/>
                        </a:rPr>
                        <a:t>38,6%</a:t>
                      </a:r>
                    </a:p>
                  </a:txBody>
                  <a:tcPr anchor="b" horzOverflow="overflow">
                    <a:lnL>
                      <a:noFill/>
                    </a:lnL>
                    <a:lnR>
                      <a:noFill/>
                    </a:lnR>
                    <a:lnT>
                      <a:noFill/>
                    </a:lnT>
                    <a:lnB>
                      <a:noFill/>
                    </a:lnB>
                    <a:lnTlToBr>
                      <a:noFill/>
                    </a:lnTlToBr>
                    <a:lnBlToTr>
                      <a:noFill/>
                    </a:lnBlToTr>
                    <a:solidFill>
                      <a:srgbClr val="FFFF00"/>
                    </a:solidFill>
                  </a:tcPr>
                </a:tc>
                <a:tc vMerge="1">
                  <a:txBody>
                    <a:bodyPr/>
                    <a:lstStyle/>
                    <a:p>
                      <a:endParaRPr lang="it-IT"/>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alibri" pitchFamily="34" charset="0"/>
                          <a:cs typeface="Arial" charset="0"/>
                        </a:rPr>
                        <a:t> </a:t>
                      </a: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cs typeface="Arial" charset="0"/>
                        </a:rPr>
                        <a:t>33,2%</a:t>
                      </a:r>
                      <a:endParaRPr kumimoji="0" lang="it-IT" sz="2400" b="1"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4206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libri" pitchFamily="34" charset="0"/>
                          <a:cs typeface="Arial" charset="0"/>
                        </a:rPr>
                        <a:t> </a:t>
                      </a: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r h="454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RR  B vs A</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1,08</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1.05 - 1.12</a:t>
                      </a:r>
                      <a:endParaRPr kumimoji="0" lang="it-IT" sz="2000" b="0" i="0" u="none" strike="noStrike" cap="none" normalizeH="0" baseline="0" smtClean="0">
                        <a:ln>
                          <a:noFill/>
                        </a:ln>
                        <a:solidFill>
                          <a:schemeClr val="tx1"/>
                        </a:solidFill>
                        <a:effectLst>
                          <a:outerShdw blurRad="38100" dist="38100" dir="2700000" algn="tl">
                            <a:srgbClr val="FFFFFF"/>
                          </a:outerShdw>
                        </a:effectLst>
                        <a:latin typeface="Tahoma" pitchFamily="34" charset="0"/>
                        <a:cs typeface="Arial" charset="0"/>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Calibri"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it-IT" sz="1600" b="1" i="0" u="none" strike="noStrike" cap="none" normalizeH="0" baseline="0" smtClean="0">
                        <a:ln>
                          <a:noFill/>
                        </a:ln>
                        <a:solidFill>
                          <a:schemeClr val="tx1"/>
                        </a:solidFill>
                        <a:effectLst/>
                        <a:latin typeface="Verdana" pitchFamily="34" charset="0"/>
                        <a:cs typeface="Arial" charset="0"/>
                      </a:endParaRPr>
                    </a:p>
                  </a:txBody>
                  <a:tcPr anchor="b" horzOverflow="overflow">
                    <a:lnL>
                      <a:noFill/>
                    </a:lnL>
                    <a:lnR>
                      <a:noFill/>
                    </a:lnR>
                    <a:lnT>
                      <a:noFill/>
                    </a:lnT>
                    <a:lnB>
                      <a:noFill/>
                    </a:lnB>
                    <a:lnTlToBr>
                      <a:noFill/>
                    </a:lnTlToBr>
                    <a:lnBlToTr>
                      <a:noFill/>
                    </a:lnBlToTr>
                    <a:solidFill>
                      <a:schemeClr val="bg1"/>
                    </a:solidFill>
                  </a:tcPr>
                </a:tc>
              </a:tr>
            </a:tbl>
          </a:graphicData>
        </a:graphic>
      </p:graphicFrame>
      <p:sp>
        <p:nvSpPr>
          <p:cNvPr id="40005" name="Text Box 69"/>
          <p:cNvSpPr txBox="1">
            <a:spLocks noChangeArrowheads="1"/>
          </p:cNvSpPr>
          <p:nvPr/>
        </p:nvSpPr>
        <p:spPr bwMode="auto">
          <a:xfrm>
            <a:off x="250825" y="5805488"/>
            <a:ext cx="4537075" cy="901700"/>
          </a:xfrm>
          <a:prstGeom prst="rect">
            <a:avLst/>
          </a:prstGeom>
          <a:noFill/>
          <a:ln w="9525">
            <a:noFill/>
            <a:miter lim="800000"/>
            <a:headEnd/>
            <a:tailEnd/>
          </a:ln>
          <a:effectLst/>
        </p:spPr>
        <p:txBody>
          <a:bodyPr>
            <a:spAutoFit/>
          </a:bodyPr>
          <a:lstStyle/>
          <a:p>
            <a:pPr algn="ctr">
              <a:spcBef>
                <a:spcPct val="50000"/>
              </a:spcBef>
            </a:pPr>
            <a:endParaRPr lang="it-IT" sz="800" b="1">
              <a:solidFill>
                <a:srgbClr val="000066"/>
              </a:solidFill>
            </a:endParaRPr>
          </a:p>
          <a:p>
            <a:pPr algn="ctr">
              <a:spcBef>
                <a:spcPct val="50000"/>
              </a:spcBef>
            </a:pPr>
            <a:r>
              <a:rPr lang="it-IT" b="1">
                <a:solidFill>
                  <a:srgbClr val="000066"/>
                </a:solidFill>
              </a:rPr>
              <a:t>A seguito del sollecito la differenza si riduce . RR: 1.03 95% CI;1.00-1.07</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olo 1"/>
          <p:cNvSpPr>
            <a:spLocks noGrp="1"/>
          </p:cNvSpPr>
          <p:nvPr>
            <p:ph type="title"/>
          </p:nvPr>
        </p:nvSpPr>
        <p:spPr>
          <a:xfrm>
            <a:off x="250825" y="274638"/>
            <a:ext cx="8569325" cy="5818187"/>
          </a:xfrm>
        </p:spPr>
        <p:txBody>
          <a:bodyPr/>
          <a:lstStyle/>
          <a:p>
            <a:pPr algn="just" eaLnBrk="1" hangingPunct="1"/>
            <a:r>
              <a:rPr lang="it-IT" sz="4000" smtClean="0"/>
              <a:t>I risultati relativi all’adesione indicano che l’invio di una lettera informativa di preavviso alle persone invitate per lo screening con sigmoidoscopia determina un aumento  di circa il 20% dell’adesione, rispetto alla modalità standard in cui viene inviato direttamente l’invito.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1196975"/>
            <a:ext cx="7772400" cy="4032250"/>
          </a:xfrm>
        </p:spPr>
        <p:txBody>
          <a:bodyPr rtlCol="0">
            <a:noAutofit/>
          </a:bodyPr>
          <a:lstStyle/>
          <a:p>
            <a:pPr eaLnBrk="1" fontAlgn="auto" hangingPunct="1">
              <a:lnSpc>
                <a:spcPct val="200000"/>
              </a:lnSpc>
              <a:spcAft>
                <a:spcPts val="0"/>
              </a:spcAft>
              <a:defRPr/>
            </a:pPr>
            <a:r>
              <a:rPr lang="it-IT" sz="2000" dirty="0" smtClean="0"/>
              <a:t>L’adozione di un comportamento preventivo, come la scelta di sottoporsi ad un test di screening, è probabilmente il risultato di un processo che prevede diverse fasi, attraverso le quali l’individuo costruisce la sua opinione relativamente allo specifico comportamento e giunge ad una scelta/decisione.</a:t>
            </a:r>
            <a:endParaRPr lang="it-IT" sz="2000" dirty="0"/>
          </a:p>
        </p:txBody>
      </p:sp>
      <p:sp>
        <p:nvSpPr>
          <p:cNvPr id="16386" name="CasellaDiTesto 5"/>
          <p:cNvSpPr txBox="1">
            <a:spLocks noChangeArrowheads="1"/>
          </p:cNvSpPr>
          <p:nvPr/>
        </p:nvSpPr>
        <p:spPr bwMode="auto">
          <a:xfrm>
            <a:off x="6156325" y="6092825"/>
            <a:ext cx="1651000" cy="369888"/>
          </a:xfrm>
          <a:prstGeom prst="rect">
            <a:avLst/>
          </a:prstGeom>
          <a:noFill/>
          <a:ln w="9525">
            <a:noFill/>
            <a:miter lim="800000"/>
            <a:headEnd/>
            <a:tailEnd/>
          </a:ln>
        </p:spPr>
        <p:txBody>
          <a:bodyPr wrap="none">
            <a:spAutoFit/>
          </a:bodyPr>
          <a:lstStyle/>
          <a:p>
            <a:r>
              <a:rPr lang="it-IT">
                <a:latin typeface="Calibri" pitchFamily="34" charset="0"/>
              </a:rPr>
              <a:t>Prochaska et al.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title"/>
          </p:nvPr>
        </p:nvSpPr>
        <p:spPr>
          <a:xfrm>
            <a:off x="457200" y="274638"/>
            <a:ext cx="8229600" cy="4954587"/>
          </a:xfrm>
        </p:spPr>
        <p:txBody>
          <a:bodyPr/>
          <a:lstStyle/>
          <a:p>
            <a:pPr eaLnBrk="1" hangingPunct="1"/>
            <a:r>
              <a:rPr lang="it-IT" sz="3600" smtClean="0"/>
              <a:t>Nei programmi che utilizzano il SOF, in cui la rispondenza di base è più elevata, il contributo del preavviso, anche se statisticamente significativo risulta più ridotto.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241925"/>
          </a:xfrm>
        </p:spPr>
        <p:txBody>
          <a:bodyPr rtlCol="0">
            <a:normAutofit fontScale="90000"/>
          </a:bodyPr>
          <a:lstStyle/>
          <a:p>
            <a:pPr algn="just" eaLnBrk="1" fontAlgn="auto" hangingPunct="1">
              <a:spcAft>
                <a:spcPts val="0"/>
              </a:spcAft>
              <a:defRPr/>
            </a:pPr>
            <a:r>
              <a:rPr lang="it-IT" dirty="0" smtClean="0"/>
              <a:t>Il contributo aggiuntivo di un coinvolgimento attivo dei medici di famiglia (effetto del preavviso nel gruppo C) sembra limitato, ma occorre valutare più approfonditamente il carico di lavoro che questo può comportare e la tipologia di persone raggiunta da questa strategia.</a:t>
            </a:r>
            <a:r>
              <a:rPr lang="it-IT" b="1" dirty="0" smtClean="0"/>
              <a:t> </a:t>
            </a: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lstStyle/>
          <a:p>
            <a:pPr eaLnBrk="1" hangingPunct="1"/>
            <a:endParaRPr lang="it-IT" smtClean="0"/>
          </a:p>
        </p:txBody>
      </p:sp>
      <p:sp>
        <p:nvSpPr>
          <p:cNvPr id="37890" name="Rectangle 3"/>
          <p:cNvSpPr>
            <a:spLocks noGrp="1"/>
          </p:cNvSpPr>
          <p:nvPr>
            <p:ph type="body" idx="1"/>
          </p:nvPr>
        </p:nvSpPr>
        <p:spPr/>
        <p:txBody>
          <a:bodyPr/>
          <a:lstStyle/>
          <a:p>
            <a:pPr eaLnBrk="1" hangingPunct="1"/>
            <a:endParaRPr lang="it-IT"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idx="4294967295"/>
          </p:nvPr>
        </p:nvSpPr>
        <p:spPr>
          <a:xfrm>
            <a:off x="457200" y="274638"/>
            <a:ext cx="8229600" cy="633412"/>
          </a:xfrm>
        </p:spPr>
        <p:txBody>
          <a:bodyPr rtlCol="0">
            <a:normAutofit fontScale="90000"/>
          </a:bodyPr>
          <a:lstStyle/>
          <a:p>
            <a:pPr eaLnBrk="1" fontAlgn="auto" hangingPunct="1">
              <a:spcAft>
                <a:spcPts val="0"/>
              </a:spcAft>
              <a:defRPr/>
            </a:pPr>
            <a:r>
              <a:rPr lang="it-IT" dirty="0" smtClean="0"/>
              <a:t>Suddivisione finanziamento</a:t>
            </a:r>
            <a:endParaRPr lang="it-IT" dirty="0"/>
          </a:p>
        </p:txBody>
      </p:sp>
      <p:pic>
        <p:nvPicPr>
          <p:cNvPr id="38914" name="Picture 3"/>
          <p:cNvPicPr>
            <a:picLocks noChangeAspect="1" noChangeArrowheads="1"/>
          </p:cNvPicPr>
          <p:nvPr/>
        </p:nvPicPr>
        <p:blipFill>
          <a:blip r:embed="rId2"/>
          <a:srcRect/>
          <a:stretch>
            <a:fillRect/>
          </a:stretch>
        </p:blipFill>
        <p:spPr bwMode="auto">
          <a:xfrm>
            <a:off x="-23813" y="981075"/>
            <a:ext cx="9167813" cy="5876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313" y="908050"/>
            <a:ext cx="7772400" cy="4392613"/>
          </a:xfrm>
        </p:spPr>
        <p:txBody>
          <a:bodyPr rtlCol="0">
            <a:noAutofit/>
          </a:bodyPr>
          <a:lstStyle/>
          <a:p>
            <a:pPr eaLnBrk="1" fontAlgn="auto" hangingPunct="1">
              <a:lnSpc>
                <a:spcPct val="200000"/>
              </a:lnSpc>
              <a:spcAft>
                <a:spcPts val="0"/>
              </a:spcAft>
              <a:defRPr/>
            </a:pPr>
            <a:r>
              <a:rPr lang="it-IT" sz="2000" dirty="0" smtClean="0"/>
              <a:t>E’ stato evidenziato come l’invio di una lettera ai pazienti invitabili per lo screening dei tumori </a:t>
            </a:r>
            <a:r>
              <a:rPr lang="it-IT" sz="2000" dirty="0" err="1" smtClean="0"/>
              <a:t>colorettali</a:t>
            </a:r>
            <a:r>
              <a:rPr lang="it-IT" sz="2000" dirty="0" smtClean="0"/>
              <a:t> che li preavvisava dell’esistenza del programma, ne spiegava il razionale e discuteva i vantaggi e svantaggi, determini una più elevata rispondenza rispetto alla modalità standard dell’invito senza alcuna informazione preliminare.</a:t>
            </a:r>
            <a:endParaRPr lang="it-IT" sz="2000" dirty="0"/>
          </a:p>
        </p:txBody>
      </p:sp>
      <p:sp>
        <p:nvSpPr>
          <p:cNvPr id="17410" name="CasellaDiTesto 3"/>
          <p:cNvSpPr txBox="1">
            <a:spLocks noChangeArrowheads="1"/>
          </p:cNvSpPr>
          <p:nvPr/>
        </p:nvSpPr>
        <p:spPr bwMode="auto">
          <a:xfrm>
            <a:off x="5435600" y="6237288"/>
            <a:ext cx="1638300" cy="369887"/>
          </a:xfrm>
          <a:prstGeom prst="rect">
            <a:avLst/>
          </a:prstGeom>
          <a:noFill/>
          <a:ln w="9525">
            <a:noFill/>
            <a:miter lim="800000"/>
            <a:headEnd/>
            <a:tailEnd/>
          </a:ln>
        </p:spPr>
        <p:txBody>
          <a:bodyPr wrap="none">
            <a:spAutoFit/>
          </a:bodyPr>
          <a:lstStyle/>
          <a:p>
            <a:r>
              <a:rPr lang="it-IT">
                <a:latin typeface="Calibri" pitchFamily="34" charset="0"/>
              </a:rPr>
              <a:t>Cole et al. 2007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313" y="1268413"/>
            <a:ext cx="7772400" cy="2520950"/>
          </a:xfrm>
        </p:spPr>
        <p:txBody>
          <a:bodyPr rtlCol="0">
            <a:normAutofit/>
          </a:bodyPr>
          <a:lstStyle/>
          <a:p>
            <a:pPr eaLnBrk="1" fontAlgn="auto" hangingPunct="1">
              <a:lnSpc>
                <a:spcPct val="200000"/>
              </a:lnSpc>
              <a:spcAft>
                <a:spcPts val="0"/>
              </a:spcAft>
              <a:defRPr/>
            </a:pPr>
            <a:r>
              <a:rPr lang="it-IT" sz="2000" dirty="0" smtClean="0"/>
              <a:t>Un aspetto specifico che potrebbe essere testato con questo approccio riguarda inoltre le modalità di coinvolgimento dei medici di famiglia.</a:t>
            </a:r>
            <a:endParaRPr lang="it-IT"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313" y="1412875"/>
            <a:ext cx="7772400" cy="4356100"/>
          </a:xfrm>
        </p:spPr>
        <p:txBody>
          <a:bodyPr rtlCol="0">
            <a:noAutofit/>
          </a:bodyPr>
          <a:lstStyle/>
          <a:p>
            <a:pPr eaLnBrk="1" fontAlgn="auto" hangingPunct="1">
              <a:lnSpc>
                <a:spcPct val="200000"/>
              </a:lnSpc>
              <a:spcAft>
                <a:spcPts val="0"/>
              </a:spcAft>
              <a:defRPr/>
            </a:pPr>
            <a:r>
              <a:rPr lang="it-IT" sz="2000" dirty="0" smtClean="0"/>
              <a:t>I dati preliminari di uno studio pilota italiano indicano che le persone che hanno cercato il consiglio del loro medico hanno aderito all’invito per lo screening loro proposto in misura 4 volte maggiore rispetto a coloro che non avevano coinvolto il medico nel loro processo decisionale.</a:t>
            </a:r>
            <a:endParaRPr lang="it-IT" sz="2000" dirty="0"/>
          </a:p>
        </p:txBody>
      </p:sp>
      <p:sp>
        <p:nvSpPr>
          <p:cNvPr id="19458" name="CasellaDiTesto 3"/>
          <p:cNvSpPr txBox="1">
            <a:spLocks noChangeArrowheads="1"/>
          </p:cNvSpPr>
          <p:nvPr/>
        </p:nvSpPr>
        <p:spPr bwMode="auto">
          <a:xfrm>
            <a:off x="5292725" y="5949950"/>
            <a:ext cx="1811338" cy="366713"/>
          </a:xfrm>
          <a:prstGeom prst="rect">
            <a:avLst/>
          </a:prstGeom>
          <a:noFill/>
          <a:ln w="9525">
            <a:noFill/>
            <a:miter lim="800000"/>
            <a:headEnd/>
            <a:tailEnd/>
          </a:ln>
        </p:spPr>
        <p:txBody>
          <a:bodyPr wrap="none">
            <a:spAutoFit/>
          </a:bodyPr>
          <a:lstStyle/>
          <a:p>
            <a:r>
              <a:rPr lang="it-IT">
                <a:latin typeface="Calibri" pitchFamily="34" charset="0"/>
              </a:rPr>
              <a:t>Senore et al 2009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3"/>
          <p:cNvSpPr>
            <a:spLocks noGrp="1"/>
          </p:cNvSpPr>
          <p:nvPr>
            <p:ph type="title"/>
          </p:nvPr>
        </p:nvSpPr>
        <p:spPr>
          <a:xfrm>
            <a:off x="457200" y="620713"/>
            <a:ext cx="8229600" cy="5256212"/>
          </a:xfrm>
        </p:spPr>
        <p:txBody>
          <a:bodyPr/>
          <a:lstStyle/>
          <a:p>
            <a:pPr algn="just" eaLnBrk="1" hangingPunct="1"/>
            <a:r>
              <a:rPr lang="it-IT" sz="3200" b="1" u="sng" smtClean="0"/>
              <a:t>Obiettivi</a:t>
            </a:r>
            <a:br>
              <a:rPr lang="it-IT" sz="3200" b="1" u="sng" smtClean="0"/>
            </a:br>
            <a:r>
              <a:rPr lang="it-IT" sz="3200" smtClean="0"/>
              <a:t/>
            </a:r>
            <a:br>
              <a:rPr lang="it-IT" sz="3200" smtClean="0"/>
            </a:br>
            <a:r>
              <a:rPr lang="it-IT" sz="3200" u="sng" smtClean="0"/>
              <a:t>Valutare l’efficacia, misurata come proporzione di aderenti al programma di screening,  di modalità di invito che prevedano l’invio alle persone invitabili allo screening di una lettera di preavviso un mese prima dell’invito effettivo.</a:t>
            </a:r>
            <a:r>
              <a:rPr lang="it-IT" sz="3200" smtClean="0"/>
              <a:t> Si ipotizza che la lettera di preavviso possa favorire la partecipazione in quanto l’invito giungerebbe a persone che hanno già avuto modo di valutare il proprio interesse a partecipare: per queste persone l’invito rappresenterebbe un ulteriore incentivo alla decisione.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5386387"/>
          </a:xfrm>
        </p:spPr>
        <p:txBody>
          <a:bodyPr rtlCol="0">
            <a:normAutofit fontScale="90000"/>
          </a:bodyPr>
          <a:lstStyle/>
          <a:p>
            <a:pPr eaLnBrk="1" fontAlgn="auto" hangingPunct="1">
              <a:spcAft>
                <a:spcPts val="0"/>
              </a:spcAft>
              <a:defRPr/>
            </a:pPr>
            <a:r>
              <a:rPr lang="it-IT" dirty="0" smtClean="0"/>
              <a:t>Le persone invitate avrebbero già avuto modo di considerare i possibili vantaggi di una loro partecipazione, a seguito del ricevimento della lettera di preavviso,  eventualmente ricercando un contatto con personale sanitario.</a:t>
            </a:r>
            <a:br>
              <a:rPr lang="it-IT" dirty="0" smtClean="0"/>
            </a:b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ctrTitle"/>
          </p:nvPr>
        </p:nvSpPr>
        <p:spPr>
          <a:xfrm>
            <a:off x="684213" y="260350"/>
            <a:ext cx="7772400" cy="1296988"/>
          </a:xfrm>
        </p:spPr>
        <p:txBody>
          <a:bodyPr/>
          <a:lstStyle/>
          <a:p>
            <a:pPr eaLnBrk="1" hangingPunct="1"/>
            <a:r>
              <a:rPr lang="it-IT" sz="3600" b="1" smtClean="0"/>
              <a:t>Considerazioni introduttive: Progressione temporale</a:t>
            </a:r>
            <a:endParaRPr lang="it-IT" sz="3600" smtClean="0"/>
          </a:p>
        </p:txBody>
      </p:sp>
      <p:sp>
        <p:nvSpPr>
          <p:cNvPr id="22530" name="Sottotitolo 2"/>
          <p:cNvSpPr>
            <a:spLocks noGrp="1"/>
          </p:cNvSpPr>
          <p:nvPr>
            <p:ph type="subTitle" idx="1"/>
          </p:nvPr>
        </p:nvSpPr>
        <p:spPr>
          <a:xfrm>
            <a:off x="250825" y="1557338"/>
            <a:ext cx="8353425" cy="4464050"/>
          </a:xfrm>
        </p:spPr>
        <p:txBody>
          <a:bodyPr/>
          <a:lstStyle/>
          <a:p>
            <a:pPr algn="just" eaLnBrk="1" hangingPunct="1">
              <a:buFont typeface="Arial" charset="0"/>
              <a:buChar char="•"/>
            </a:pPr>
            <a:r>
              <a:rPr lang="it-IT" sz="2000" smtClean="0">
                <a:solidFill>
                  <a:schemeClr val="tx1"/>
                </a:solidFill>
              </a:rPr>
              <a:t> </a:t>
            </a:r>
            <a:r>
              <a:rPr lang="it-IT" sz="2000" b="1" smtClean="0">
                <a:solidFill>
                  <a:schemeClr val="tx1"/>
                </a:solidFill>
              </a:rPr>
              <a:t>23/12/2008 </a:t>
            </a:r>
            <a:r>
              <a:rPr lang="it-IT" sz="2000" smtClean="0">
                <a:solidFill>
                  <a:schemeClr val="tx1"/>
                </a:solidFill>
              </a:rPr>
              <a:t>deliberazione dell’Agenzia Sanitaria Regionale – ASR Abruzzo di  approvazione progetti  di ricerca presentati (indicato responsabile scientifico dott.Ederle Andrea);</a:t>
            </a:r>
          </a:p>
          <a:p>
            <a:pPr algn="just" eaLnBrk="1" hangingPunct="1">
              <a:buFont typeface="Arial" charset="0"/>
              <a:buChar char="•"/>
            </a:pPr>
            <a:r>
              <a:rPr lang="it-IT" sz="2000" b="1" smtClean="0">
                <a:solidFill>
                  <a:schemeClr val="tx1"/>
                </a:solidFill>
              </a:rPr>
              <a:t> 11/03/2009 </a:t>
            </a:r>
            <a:r>
              <a:rPr lang="it-IT" sz="2000" smtClean="0">
                <a:solidFill>
                  <a:schemeClr val="tx1"/>
                </a:solidFill>
              </a:rPr>
              <a:t>approvazione di convenzione tra l’Agenzia Sanitaria Regionale – ASR Abruzzo e l’Azienda Ulss 20 di Verona dal titolo “Progetto strategie di invito nei programmi regionali di screening dei tumori colon rettali” come prevista dal Bando “Progetto di Ricerca Applicata ai Programmi di Screening,  ed accettazione finanziamento di 190.000 €.</a:t>
            </a:r>
          </a:p>
          <a:p>
            <a:pPr algn="just" eaLnBrk="1" hangingPunct="1">
              <a:buFont typeface="Arial" charset="0"/>
              <a:buChar char="•"/>
            </a:pPr>
            <a:r>
              <a:rPr lang="it-IT" sz="2000" smtClean="0">
                <a:solidFill>
                  <a:schemeClr val="tx1"/>
                </a:solidFill>
              </a:rPr>
              <a:t> </a:t>
            </a:r>
            <a:r>
              <a:rPr lang="it-IT" sz="2000" b="1" smtClean="0">
                <a:solidFill>
                  <a:schemeClr val="tx1"/>
                </a:solidFill>
              </a:rPr>
              <a:t>1/09/2009</a:t>
            </a:r>
            <a:r>
              <a:rPr lang="it-IT" sz="2000" smtClean="0">
                <a:solidFill>
                  <a:schemeClr val="tx1"/>
                </a:solidFill>
              </a:rPr>
              <a:t> concessione proroga (inizialmente al 31/12/2010 successivamente al 1/10/2010);</a:t>
            </a:r>
          </a:p>
          <a:p>
            <a:pPr algn="just" eaLnBrk="1" hangingPunct="1">
              <a:buFont typeface="Arial" charset="0"/>
              <a:buChar char="•"/>
            </a:pPr>
            <a:r>
              <a:rPr lang="it-IT" sz="2000" smtClean="0">
                <a:solidFill>
                  <a:schemeClr val="tx1"/>
                </a:solidFill>
              </a:rPr>
              <a:t> </a:t>
            </a:r>
            <a:r>
              <a:rPr lang="it-IT" sz="2000" b="1" smtClean="0">
                <a:solidFill>
                  <a:schemeClr val="tx1"/>
                </a:solidFill>
              </a:rPr>
              <a:t>6/09/2010</a:t>
            </a:r>
            <a:r>
              <a:rPr lang="it-IT" sz="2000" smtClean="0">
                <a:solidFill>
                  <a:schemeClr val="tx1"/>
                </a:solidFill>
              </a:rPr>
              <a:t> accettazione rimodulazione suddivisione finanziamento tra i Centri partecipanti.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3"/>
          <p:cNvSpPr>
            <a:spLocks noGrp="1"/>
          </p:cNvSpPr>
          <p:nvPr>
            <p:ph type="title"/>
          </p:nvPr>
        </p:nvSpPr>
        <p:spPr/>
        <p:txBody>
          <a:bodyPr/>
          <a:lstStyle/>
          <a:p>
            <a:pPr eaLnBrk="1" hangingPunct="1"/>
            <a:r>
              <a:rPr lang="it-IT" smtClean="0"/>
              <a:t>Convenzioni centri partecipanti</a:t>
            </a:r>
          </a:p>
        </p:txBody>
      </p:sp>
      <p:graphicFrame>
        <p:nvGraphicFramePr>
          <p:cNvPr id="5" name="Tabella 4"/>
          <p:cNvGraphicFramePr>
            <a:graphicFrameLocks noGrp="1"/>
          </p:cNvGraphicFramePr>
          <p:nvPr/>
        </p:nvGraphicFramePr>
        <p:xfrm>
          <a:off x="611188" y="1557338"/>
          <a:ext cx="7632700" cy="4384675"/>
        </p:xfrm>
        <a:graphic>
          <a:graphicData uri="http://schemas.openxmlformats.org/drawingml/2006/table">
            <a:tbl>
              <a:tblPr/>
              <a:tblGrid>
                <a:gridCol w="4503737"/>
                <a:gridCol w="3128963"/>
              </a:tblGrid>
              <a:tr h="579438">
                <a:tc>
                  <a:txBody>
                    <a:bodyPr/>
                    <a:lstStyle/>
                    <a:p>
                      <a:pPr marL="898525" marR="0" lvl="0" indent="0" algn="l" defTabSz="914400" rtl="0" eaLnBrk="1" fontAlgn="base" latinLnBrk="0" hangingPunct="1">
                        <a:lnSpc>
                          <a:spcPct val="100000"/>
                        </a:lnSpc>
                        <a:spcBef>
                          <a:spcPct val="0"/>
                        </a:spcBef>
                        <a:spcAft>
                          <a:spcPct val="0"/>
                        </a:spcAft>
                        <a:buClrTx/>
                        <a:buSzTx/>
                        <a:buFontTx/>
                        <a:buNone/>
                        <a:tabLst/>
                      </a:pP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 DATA FIRMA CONVENZIONE </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36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ASL Città di Milano</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Arial" charset="0"/>
                          <a:cs typeface="Times New Roman" pitchFamily="18" charset="0"/>
                        </a:rPr>
                        <a:t>02-dic-09</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ASL Novara e Verbano-Cusio-Ossola</a:t>
                      </a:r>
                      <a:r>
                        <a:rPr kumimoji="0" lang="it-IT" sz="2000" b="0" i="0" u="none" strike="noStrike" cap="none" normalizeH="0" baseline="0" smtClean="0">
                          <a:ln>
                            <a:noFill/>
                          </a:ln>
                          <a:solidFill>
                            <a:schemeClr val="tx1"/>
                          </a:solidFill>
                          <a:effectLst/>
                          <a:latin typeface="Arial" charset="0"/>
                          <a:cs typeface="Times New Roman" pitchFamily="18" charset="0"/>
                        </a:rPr>
                        <a:t> </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Arial" charset="0"/>
                          <a:cs typeface="Times New Roman" pitchFamily="18" charset="0"/>
                        </a:rPr>
                        <a:t>02-ott-09</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Ausl di Rimini</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Arial" charset="0"/>
                          <a:cs typeface="Times New Roman" pitchFamily="18" charset="0"/>
                        </a:rPr>
                        <a:t>07-ott-09</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Asl Roma D</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Arial" charset="0"/>
                          <a:cs typeface="Times New Roman" pitchFamily="18" charset="0"/>
                        </a:rPr>
                        <a:t>dic-09</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“Prevenzione Serena Torino”</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Arial" charset="0"/>
                          <a:cs typeface="Times New Roman" pitchFamily="18" charset="0"/>
                        </a:rPr>
                        <a:t>02-ott-09</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Azienda Sanitaria Provinciale di Trento</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Arial" charset="0"/>
                          <a:cs typeface="Times New Roman" pitchFamily="18" charset="0"/>
                        </a:rPr>
                        <a:t>05-feb-10</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8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cs typeface="Times New Roman" pitchFamily="18" charset="0"/>
                        </a:rPr>
                        <a:t>Azienda Sanitaria Ulss17 di Este-Montagnana</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Arial" charset="0"/>
                          <a:cs typeface="Times New Roman" pitchFamily="18" charset="0"/>
                        </a:rPr>
                        <a:t>02-ott-09</a:t>
                      </a:r>
                      <a:endParaRPr kumimoji="0" lang="it-IT"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165</TotalTime>
  <Words>1117</Words>
  <Application>Microsoft Office PowerPoint</Application>
  <PresentationFormat>On-screen Show (4:3)</PresentationFormat>
  <Paragraphs>270</Paragraphs>
  <Slides>23</Slides>
  <Notes>0</Notes>
  <HiddenSlides>0</HiddenSlides>
  <MMClips>0</MMClips>
  <ScaleCrop>false</ScaleCrop>
  <HeadingPairs>
    <vt:vector size="6" baseType="variant">
      <vt:variant>
        <vt:lpstr>Caratteri utilizzati</vt:lpstr>
      </vt:variant>
      <vt:variant>
        <vt:i4>7</vt:i4>
      </vt:variant>
      <vt:variant>
        <vt:lpstr>Modello struttura</vt:lpstr>
      </vt:variant>
      <vt:variant>
        <vt:i4>1</vt:i4>
      </vt:variant>
      <vt:variant>
        <vt:lpstr>Titoli diapositive</vt:lpstr>
      </vt:variant>
      <vt:variant>
        <vt:i4>23</vt:i4>
      </vt:variant>
    </vt:vector>
  </HeadingPairs>
  <TitlesOfParts>
    <vt:vector size="31" baseType="lpstr">
      <vt:lpstr>Arial</vt:lpstr>
      <vt:lpstr>Calibri</vt:lpstr>
      <vt:lpstr>Times New Roman</vt:lpstr>
      <vt:lpstr>Batang</vt:lpstr>
      <vt:lpstr>Verdana</vt:lpstr>
      <vt:lpstr>맑은 고딕</vt:lpstr>
      <vt:lpstr>Tahoma</vt:lpstr>
      <vt:lpstr>Tema di Office</vt:lpstr>
      <vt:lpstr>STRATEGIE DI INVITO NEI PROGRAMMI REGIONALI DI SCREENING DEI TUMORI COLORETTALI: “studio lettera preavviso”  </vt:lpstr>
      <vt:lpstr>L’ADOZIONE DI UN COMPORTAMENTO PREVENTIVO, COME LA SCELTA DI SOTTOPORSI AD UN TEST DI SCREENING, È PROBABILMENTE IL RISULTATO DI UN PROCESSO CHE PREVEDE DIVERSE FASI, ATTRAVERSO LE QUALI L’INDIVIDUO COSTRUISCE LA SUA OPINIONE RELATIVAMENTE ALLO SPECIFICO COMPORTAMENTO E GIUNGE AD UNA SCELTA/DECISIONE.</vt:lpstr>
      <vt:lpstr>E’ STATO EVIDENZIATO COME L’INVIO DI UNA LETTERA AI PAZIENTI INVITABILI PER LO SCREENING DEI TUMORI COLORETTALI CHE LI PREAVVISAVA DELL’ESISTENZA DEL PROGRAMMA, NE SPIEGAVA IL RAZIONALE E DISCUTEVA I VANTAGGI E SVANTAGGI, DETERMINI UNA PIÙ ELEVATA RISPONDENZA RISPETTO ALLA MODALITÀ STANDARD DELL’INVITO SENZA ALCUNA INFORMAZIONE PRELIMINARE.</vt:lpstr>
      <vt:lpstr>UN ASPETTO SPECIFICO CHE POTREBBE ESSERE TESTATO CON QUESTO APPROCCIO RIGUARDA INOLTRE LE MODALITÀ DI COINVOLGIMENTO DEI MEDICI DI FAMIGLIA.</vt:lpstr>
      <vt:lpstr>I DATI PRELIMINARI DI UNO STUDIO PILOTA ITALIANO INDICANO CHE LE PERSONE CHE HANNO CERCATO IL CONSIGLIO DEL LORO MEDICO HANNO ADERITO ALL’INVITO PER LO SCREENING LORO PROPOSTO IN MISURA 4 VOLTE MAGGIORE RISPETTO A COLORO CHE NON AVEVANO COINVOLTO IL MEDICO NEL LORO PROCESSO DECISIONALE.</vt:lpstr>
      <vt:lpstr>Obiettivi  Valutare l’efficacia, misurata come proporzione di aderenti al programma di screening,  di modalità di invito che prevedano l’invio alle persone invitabili allo screening di una lettera di preavviso un mese prima dell’invito effettivo. Si ipotizza che la lettera di preavviso possa favorire la partecipazione in quanto l’invito giungerebbe a persone che hanno già avuto modo di valutare il proprio interesse a partecipare: per queste persone l’invito rappresenterebbe un ulteriore incentivo alla decisione.</vt:lpstr>
      <vt:lpstr>Le persone invitate avrebbero già avuto modo di considerare i possibili vantaggi di una loro partecipazione, a seguito del ricevimento della lettera di preavviso,  eventualmente ricercando un contatto con personale sanitario. </vt:lpstr>
      <vt:lpstr>Considerazioni introduttive: Progressione temporale</vt:lpstr>
      <vt:lpstr>Convenzioni centri partecipanti</vt:lpstr>
      <vt:lpstr>Diapositiva 10</vt:lpstr>
      <vt:lpstr>Coinvolti sia programmi che utilizzano il test per la ricerca del sangue occulto che quelli che utilizzano la sigmoidoscopia.</vt:lpstr>
      <vt:lpstr>Diapositiva 12</vt:lpstr>
      <vt:lpstr>Diapositiva 13</vt:lpstr>
      <vt:lpstr>Diapositiva 14</vt:lpstr>
      <vt:lpstr>Torino Novara Verona</vt:lpstr>
      <vt:lpstr>Torino - Novara</vt:lpstr>
      <vt:lpstr>Adesione al FOBT per gruppo</vt:lpstr>
      <vt:lpstr>Adesione al FOBT per gruppo</vt:lpstr>
      <vt:lpstr>I risultati relativi all’adesione indicano che l’invio di una lettera informativa di preavviso alle persone invitate per lo screening con sigmoidoscopia determina un aumento  di circa il 20% dell’adesione, rispetto alla modalità standard in cui viene inviato direttamente l’invito.</vt:lpstr>
      <vt:lpstr>Nei programmi che utilizzano il SOF, in cui la rispondenza di base è più elevata, il contributo del preavviso, anche se statisticamente significativo risulta più ridotto.</vt:lpstr>
      <vt:lpstr>Il contributo aggiuntivo di un coinvolgimento attivo dei medici di famiglia (effetto del preavviso nel gruppo C) sembra limitato, ma occorre valutare più approfonditamente il carico di lavoro che questo può comportare e la tipologia di persone raggiunta da questa strategia. </vt:lpstr>
      <vt:lpstr>Diapositiva 22</vt:lpstr>
      <vt:lpstr>Suddivisione finanziamento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 DI INVITO NEI PROGRAMMI REGIONALI DI SCREENING DEI TUMORI COLORETTALI: “studio lettera preavviso” </dc:title>
  <cp:lastModifiedBy>carlo</cp:lastModifiedBy>
  <cp:revision>33</cp:revision>
  <dcterms:modified xsi:type="dcterms:W3CDTF">2011-10-06T22:15:52Z</dcterms:modified>
</cp:coreProperties>
</file>