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5"/>
  </p:handoutMasterIdLst>
  <p:sldIdLst>
    <p:sldId id="256" r:id="rId2"/>
    <p:sldId id="270" r:id="rId3"/>
    <p:sldId id="271" r:id="rId4"/>
    <p:sldId id="272" r:id="rId5"/>
    <p:sldId id="273" r:id="rId6"/>
    <p:sldId id="264" r:id="rId7"/>
    <p:sldId id="258" r:id="rId8"/>
    <p:sldId id="266" r:id="rId9"/>
    <p:sldId id="267" r:id="rId10"/>
    <p:sldId id="260" r:id="rId11"/>
    <p:sldId id="259" r:id="rId12"/>
    <p:sldId id="268" r:id="rId13"/>
    <p:sldId id="257" r:id="rId14"/>
    <p:sldId id="261" r:id="rId15"/>
    <p:sldId id="276" r:id="rId16"/>
    <p:sldId id="277" r:id="rId17"/>
    <p:sldId id="279" r:id="rId18"/>
    <p:sldId id="282" r:id="rId19"/>
    <p:sldId id="262" r:id="rId20"/>
    <p:sldId id="263" r:id="rId21"/>
    <p:sldId id="265" r:id="rId22"/>
    <p:sldId id="275" r:id="rId23"/>
    <p:sldId id="274" r:id="rId24"/>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28" autoAdjust="0"/>
  </p:normalViewPr>
  <p:slideViewPr>
    <p:cSldViewPr>
      <p:cViewPr varScale="1">
        <p:scale>
          <a:sx n="76" d="100"/>
          <a:sy n="76" d="100"/>
        </p:scale>
        <p:origin x="-984" y="-96"/>
      </p:cViewPr>
      <p:guideLst>
        <p:guide orient="horz" pos="2160"/>
        <p:guide pos="2880"/>
      </p:guideLst>
    </p:cSldViewPr>
  </p:slideViewPr>
  <p:outlineViewPr>
    <p:cViewPr>
      <p:scale>
        <a:sx n="33" d="100"/>
        <a:sy n="33" d="100"/>
      </p:scale>
      <p:origin x="0" y="172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383B9C3-4BE4-48E2-9E71-D10774B89841}" type="datetimeFigureOut">
              <a:rPr lang="it-IT"/>
              <a:pPr>
                <a:defRPr/>
              </a:pPr>
              <a:t>07/10/2011</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E645969-AAA5-4120-9761-CD58B572293A}" type="slidenum">
              <a:rPr lang="it-IT"/>
              <a:pPr>
                <a:defRPr/>
              </a:pPr>
              <a:t>‹#›</a:t>
            </a:fld>
            <a:endParaRPr lang="it-IT"/>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C920BA0C-2D31-4507-A0B6-3895CC5C16BE}" type="datetimeFigureOut">
              <a:rPr lang="it-IT"/>
              <a:pPr>
                <a:defRPr/>
              </a:pPr>
              <a:t>07/10/2011</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28EFE6A8-D7C8-4BD0-B0A7-BD1B499E51D7}" type="slidenum">
              <a:rPr lang="it-IT"/>
              <a:pPr>
                <a:defRPr/>
              </a:pPr>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5CAE5A0A-D5EE-42E4-82BF-389802AAC77F}" type="datetimeFigureOut">
              <a:rPr lang="it-IT"/>
              <a:pPr>
                <a:defRPr/>
              </a:pPr>
              <a:t>07/10/2011</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D275344C-B2A3-4791-B317-5AA354A19CF2}" type="slidenum">
              <a:rPr lang="it-IT"/>
              <a:pPr>
                <a:defRPr/>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0651C469-F22A-4C69-8479-D971A946C701}" type="datetimeFigureOut">
              <a:rPr lang="it-IT"/>
              <a:pPr>
                <a:defRPr/>
              </a:pPr>
              <a:t>07/10/2011</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CB39C29E-4825-4619-AE09-E410670F48A2}" type="slidenum">
              <a:rPr lang="it-IT"/>
              <a:pPr>
                <a:defRPr/>
              </a:pPr>
              <a:t>‹#›</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it-IT"/>
          </a:p>
        </p:txBody>
      </p:sp>
      <p:sp>
        <p:nvSpPr>
          <p:cNvPr id="3" name="Table Placeholder 2"/>
          <p:cNvSpPr>
            <a:spLocks noGrp="1"/>
          </p:cNvSpPr>
          <p:nvPr>
            <p:ph type="tbl" idx="1"/>
          </p:nvPr>
        </p:nvSpPr>
        <p:spPr>
          <a:xfrm>
            <a:off x="457200" y="1600200"/>
            <a:ext cx="8229600" cy="4525963"/>
          </a:xfrm>
        </p:spPr>
        <p:txBody>
          <a:bodyPr/>
          <a:lstStyle/>
          <a:p>
            <a:pPr lvl="0"/>
            <a:endParaRPr lang="it-IT" noProof="0"/>
          </a:p>
        </p:txBody>
      </p:sp>
      <p:sp>
        <p:nvSpPr>
          <p:cNvPr id="4" name="Segnaposto data 3"/>
          <p:cNvSpPr>
            <a:spLocks noGrp="1"/>
          </p:cNvSpPr>
          <p:nvPr>
            <p:ph type="dt" sz="half" idx="10"/>
          </p:nvPr>
        </p:nvSpPr>
        <p:spPr/>
        <p:txBody>
          <a:bodyPr/>
          <a:lstStyle>
            <a:lvl1pPr>
              <a:defRPr/>
            </a:lvl1pPr>
          </a:lstStyle>
          <a:p>
            <a:pPr>
              <a:defRPr/>
            </a:pPr>
            <a:fld id="{F9BF128F-4CBE-42BD-B329-30814D569075}" type="datetimeFigureOut">
              <a:rPr lang="it-IT"/>
              <a:pPr>
                <a:defRPr/>
              </a:pPr>
              <a:t>07/10/2011</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6A78FC69-60EC-4369-B439-0BB8F3E993C9}" type="slidenum">
              <a:rPr lang="it-IT"/>
              <a:pPr>
                <a:defRPr/>
              </a:pPr>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EBA5A394-7A0A-4776-AF3C-8A33D2E96778}" type="datetimeFigureOut">
              <a:rPr lang="it-IT"/>
              <a:pPr>
                <a:defRPr/>
              </a:pPr>
              <a:t>07/10/2011</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3525A8E8-B6AD-4EBD-BD2F-2D20E9BDA802}" type="slidenum">
              <a:rPr lang="it-IT"/>
              <a:pPr>
                <a:defRPr/>
              </a:pPr>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503EFF65-5106-45DC-A698-751E54DE65C8}" type="datetimeFigureOut">
              <a:rPr lang="it-IT"/>
              <a:pPr>
                <a:defRPr/>
              </a:pPr>
              <a:t>07/10/2011</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658CCE0B-309F-45E7-9DAC-A11D56CD824A}" type="slidenum">
              <a:rPr lang="it-IT"/>
              <a:pPr>
                <a:defRPr/>
              </a:pPr>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875DA412-FCEB-4589-A861-4ADEAA45A378}" type="datetimeFigureOut">
              <a:rPr lang="it-IT"/>
              <a:pPr>
                <a:defRPr/>
              </a:pPr>
              <a:t>07/10/2011</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AB8F52BC-8033-4B74-88B5-0C0B7286BE25}" type="slidenum">
              <a:rPr lang="it-IT"/>
              <a:pPr>
                <a:defRPr/>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79251202-8D4D-49F6-98DF-790A5A6B4153}" type="datetimeFigureOut">
              <a:rPr lang="it-IT"/>
              <a:pPr>
                <a:defRPr/>
              </a:pPr>
              <a:t>07/10/2011</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1578D65D-E848-4DE1-B254-B453C47C4712}" type="slidenum">
              <a:rPr lang="it-IT"/>
              <a:pPr>
                <a:defRPr/>
              </a:pPr>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2B938202-5CE0-4C18-875A-D049F80D9E0D}" type="datetimeFigureOut">
              <a:rPr lang="it-IT"/>
              <a:pPr>
                <a:defRPr/>
              </a:pPr>
              <a:t>07/10/2011</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C8AFE5E6-4986-47DE-8E14-CA2E1AA90825}" type="slidenum">
              <a:rPr lang="it-IT"/>
              <a:pPr>
                <a:defRPr/>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2ED48CE1-EA52-4141-A198-9161EFDACEC6}" type="datetimeFigureOut">
              <a:rPr lang="it-IT"/>
              <a:pPr>
                <a:defRPr/>
              </a:pPr>
              <a:t>07/10/2011</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5451ED0A-0D1E-4191-A3FD-94BC78E83D23}" type="slidenum">
              <a:rPr lang="it-IT"/>
              <a:pPr>
                <a:defRPr/>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020F5956-9107-4F52-8CF2-B21D7DBE3D2E}" type="datetimeFigureOut">
              <a:rPr lang="it-IT"/>
              <a:pPr>
                <a:defRPr/>
              </a:pPr>
              <a:t>07/10/2011</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D102FCC9-6952-406E-8D53-7F9C57E41B68}" type="slidenum">
              <a:rPr lang="it-IT"/>
              <a:pPr>
                <a:defRPr/>
              </a:pPr>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7368C59B-B2A3-40FB-AE99-0CFB1BF0F721}" type="datetimeFigureOut">
              <a:rPr lang="it-IT"/>
              <a:pPr>
                <a:defRPr/>
              </a:pPr>
              <a:t>07/10/2011</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AE15D9F4-58F4-4A0D-8212-EC0E7843A81E}" type="slidenum">
              <a:rPr lang="it-IT"/>
              <a:pPr>
                <a:defRPr/>
              </a:pPr>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5E699A6-5B30-4D45-9B2D-91E2B463A375}" type="datetimeFigureOut">
              <a:rPr lang="it-IT"/>
              <a:pPr>
                <a:defRPr/>
              </a:pPr>
              <a:t>07/10/2011</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F22D7F4-8DB9-4437-80E2-CE6005B786C0}" type="slidenum">
              <a:rPr lang="it-IT"/>
              <a:pPr>
                <a:defRPr/>
              </a:pPr>
              <a:t>‹#›</a:t>
            </a:fld>
            <a:endParaRPr lang="it-IT"/>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strais.org/"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95288" y="1341438"/>
            <a:ext cx="8062912" cy="2592387"/>
          </a:xfrm>
        </p:spPr>
        <p:txBody>
          <a:bodyPr rtlCol="0">
            <a:normAutofit fontScale="90000"/>
          </a:bodyPr>
          <a:lstStyle/>
          <a:p>
            <a:pPr eaLnBrk="1" fontAlgn="auto" hangingPunct="1">
              <a:spcAft>
                <a:spcPts val="0"/>
              </a:spcAft>
              <a:defRPr/>
            </a:pPr>
            <a:r>
              <a:rPr lang="it-IT" b="1" dirty="0" smtClean="0"/>
              <a:t>STRATEGIE </a:t>
            </a:r>
            <a:r>
              <a:rPr lang="it-IT" b="1" dirty="0" err="1" smtClean="0"/>
              <a:t>DI</a:t>
            </a:r>
            <a:r>
              <a:rPr lang="it-IT" b="1" dirty="0" smtClean="0"/>
              <a:t> INVITO NEI PROGRAMMI REGIONALI </a:t>
            </a:r>
            <a:r>
              <a:rPr lang="it-IT" b="1" dirty="0" err="1" smtClean="0"/>
              <a:t>DI</a:t>
            </a:r>
            <a:r>
              <a:rPr lang="it-IT" b="1" dirty="0" smtClean="0"/>
              <a:t> SCREENING DEI TUMORI COLORETTALI: “studio lettera preavviso”</a:t>
            </a:r>
            <a:br>
              <a:rPr lang="it-IT" b="1" dirty="0" smtClean="0"/>
            </a:br>
            <a:r>
              <a:rPr lang="it-IT" dirty="0" smtClean="0"/>
              <a:t/>
            </a:r>
            <a:br>
              <a:rPr lang="it-IT" dirty="0" smtClean="0"/>
            </a:br>
            <a:endParaRPr lang="it-IT" dirty="0"/>
          </a:p>
        </p:txBody>
      </p:sp>
      <p:sp>
        <p:nvSpPr>
          <p:cNvPr id="3" name="Sottotitolo 2"/>
          <p:cNvSpPr>
            <a:spLocks noGrp="1"/>
          </p:cNvSpPr>
          <p:nvPr>
            <p:ph type="subTitle" idx="1"/>
          </p:nvPr>
        </p:nvSpPr>
        <p:spPr>
          <a:xfrm>
            <a:off x="1331913" y="4149725"/>
            <a:ext cx="6400800" cy="1752600"/>
          </a:xfrm>
        </p:spPr>
        <p:txBody>
          <a:bodyPr rtlCol="0">
            <a:normAutofit/>
          </a:bodyPr>
          <a:lstStyle/>
          <a:p>
            <a:pPr eaLnBrk="1" fontAlgn="auto" hangingPunct="1">
              <a:spcAft>
                <a:spcPts val="0"/>
              </a:spcAft>
              <a:buFont typeface="Arial" pitchFamily="34" charset="0"/>
              <a:buNone/>
              <a:defRPr/>
            </a:pPr>
            <a:r>
              <a:rPr lang="it-IT" dirty="0" err="1" smtClean="0">
                <a:solidFill>
                  <a:schemeClr val="tx2">
                    <a:lumMod val="60000"/>
                    <a:lumOff val="40000"/>
                  </a:schemeClr>
                </a:solidFill>
              </a:rPr>
              <a:t>Dott.Alberto</a:t>
            </a:r>
            <a:r>
              <a:rPr lang="it-IT" dirty="0" smtClean="0">
                <a:solidFill>
                  <a:schemeClr val="tx2">
                    <a:lumMod val="60000"/>
                    <a:lumOff val="40000"/>
                  </a:schemeClr>
                </a:solidFill>
              </a:rPr>
              <a:t> </a:t>
            </a:r>
            <a:r>
              <a:rPr lang="it-IT" dirty="0" err="1" smtClean="0">
                <a:solidFill>
                  <a:schemeClr val="tx2">
                    <a:lumMod val="60000"/>
                    <a:lumOff val="40000"/>
                  </a:schemeClr>
                </a:solidFill>
              </a:rPr>
              <a:t>Fantin</a:t>
            </a:r>
            <a:endParaRPr lang="it-IT" dirty="0" smtClean="0">
              <a:solidFill>
                <a:schemeClr val="tx2">
                  <a:lumMod val="60000"/>
                  <a:lumOff val="40000"/>
                </a:schemeClr>
              </a:solidFill>
            </a:endParaRPr>
          </a:p>
          <a:p>
            <a:pPr eaLnBrk="1" fontAlgn="auto" hangingPunct="1">
              <a:spcAft>
                <a:spcPts val="0"/>
              </a:spcAft>
              <a:buFont typeface="Arial" pitchFamily="34" charset="0"/>
              <a:buNone/>
              <a:defRPr/>
            </a:pPr>
            <a:r>
              <a:rPr lang="it-IT" dirty="0" smtClean="0">
                <a:solidFill>
                  <a:schemeClr val="tx2">
                    <a:lumMod val="60000"/>
                    <a:lumOff val="40000"/>
                  </a:schemeClr>
                </a:solidFill>
              </a:rPr>
              <a:t>Verona</a:t>
            </a:r>
            <a:endParaRPr lang="it-IT" dirty="0">
              <a:solidFill>
                <a:schemeClr val="tx2">
                  <a:lumMod val="60000"/>
                  <a:lumOff val="40000"/>
                </a:schemeClr>
              </a:solidFill>
            </a:endParaRPr>
          </a:p>
        </p:txBody>
      </p:sp>
      <p:sp>
        <p:nvSpPr>
          <p:cNvPr id="15363" name="CasellaDiTesto 3"/>
          <p:cNvSpPr txBox="1">
            <a:spLocks noChangeArrowheads="1"/>
          </p:cNvSpPr>
          <p:nvPr/>
        </p:nvSpPr>
        <p:spPr bwMode="auto">
          <a:xfrm>
            <a:off x="5940425" y="6092825"/>
            <a:ext cx="1984375" cy="366713"/>
          </a:xfrm>
          <a:prstGeom prst="rect">
            <a:avLst/>
          </a:prstGeom>
          <a:noFill/>
          <a:ln w="9525">
            <a:noFill/>
            <a:miter lim="800000"/>
            <a:headEnd/>
            <a:tailEnd/>
          </a:ln>
        </p:spPr>
        <p:txBody>
          <a:bodyPr wrap="none">
            <a:spAutoFit/>
          </a:bodyPr>
          <a:lstStyle/>
          <a:p>
            <a:r>
              <a:rPr lang="it-IT">
                <a:latin typeface="Calibri" pitchFamily="34" charset="0"/>
              </a:rPr>
              <a:t>Perugia, 7/10/2011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250825" y="977900"/>
            <a:ext cx="8353425" cy="4949825"/>
          </a:xfrm>
          <a:prstGeom prst="rect">
            <a:avLst/>
          </a:prstGeom>
          <a:noFill/>
          <a:ln w="9525">
            <a:noFill/>
            <a:miter lim="800000"/>
            <a:headEnd/>
            <a:tailEnd/>
          </a:ln>
        </p:spPr>
        <p:txBody>
          <a:bodyPr anchor="ctr">
            <a:spAutoFit/>
          </a:bodyPr>
          <a:lstStyle/>
          <a:p>
            <a:pPr indent="449263">
              <a:lnSpc>
                <a:spcPct val="150000"/>
              </a:lnSpc>
            </a:pPr>
            <a:r>
              <a:rPr lang="it-IT" sz="2000" b="1">
                <a:solidFill>
                  <a:schemeClr val="tx2"/>
                </a:solidFill>
                <a:cs typeface="Times New Roman" pitchFamily="18" charset="0"/>
              </a:rPr>
              <a:t>Centri partecipanti					Test utilizzato</a:t>
            </a:r>
            <a:endParaRPr lang="it-IT" sz="2000">
              <a:solidFill>
                <a:schemeClr val="tx2"/>
              </a:solidFill>
            </a:endParaRPr>
          </a:p>
          <a:p>
            <a:pPr indent="449263" eaLnBrk="0" hangingPunct="0">
              <a:lnSpc>
                <a:spcPct val="150000"/>
              </a:lnSpc>
            </a:pPr>
            <a:r>
              <a:rPr lang="it-IT" sz="1600" b="1">
                <a:cs typeface="Times New Roman" pitchFamily="18" charset="0"/>
              </a:rPr>
              <a:t>Milano 	</a:t>
            </a:r>
            <a:r>
              <a:rPr lang="it-IT" sz="1600">
                <a:cs typeface="Times New Roman" pitchFamily="18" charset="0"/>
              </a:rPr>
              <a:t>Programma di screening </a:t>
            </a:r>
            <a:endParaRPr lang="it-IT" sz="1600"/>
          </a:p>
          <a:p>
            <a:pPr indent="449263" eaLnBrk="0" hangingPunct="0">
              <a:lnSpc>
                <a:spcPct val="150000"/>
              </a:lnSpc>
            </a:pPr>
            <a:r>
              <a:rPr lang="it-IT" sz="1600">
                <a:cs typeface="Times New Roman" pitchFamily="18" charset="0"/>
              </a:rPr>
              <a:t>                        “ASL Città di Milano”		FOBT biennale 50-74 anni</a:t>
            </a:r>
            <a:endParaRPr lang="it-IT" sz="1600"/>
          </a:p>
          <a:p>
            <a:pPr indent="449263" eaLnBrk="0" hangingPunct="0">
              <a:lnSpc>
                <a:spcPct val="150000"/>
              </a:lnSpc>
            </a:pPr>
            <a:r>
              <a:rPr lang="it-IT" sz="1600" b="1">
                <a:cs typeface="Times New Roman" pitchFamily="18" charset="0"/>
              </a:rPr>
              <a:t>Novara 	</a:t>
            </a:r>
            <a:r>
              <a:rPr lang="it-IT" sz="1600">
                <a:cs typeface="Times New Roman" pitchFamily="18" charset="0"/>
              </a:rPr>
              <a:t>Programma “Prevenzione Serena” </a:t>
            </a:r>
            <a:endParaRPr lang="it-IT" sz="1600"/>
          </a:p>
          <a:p>
            <a:pPr indent="449263" eaLnBrk="0" hangingPunct="0">
              <a:lnSpc>
                <a:spcPct val="150000"/>
              </a:lnSpc>
            </a:pPr>
            <a:r>
              <a:rPr lang="it-IT" sz="1600">
                <a:cs typeface="Times New Roman" pitchFamily="18" charset="0"/>
              </a:rPr>
              <a:t>                                Novara e Verbano-Cusio-Ossola	FS a 58 anni</a:t>
            </a:r>
            <a:endParaRPr lang="it-IT" sz="1600"/>
          </a:p>
          <a:p>
            <a:pPr indent="449263" eaLnBrk="0" hangingPunct="0">
              <a:lnSpc>
                <a:spcPct val="150000"/>
              </a:lnSpc>
            </a:pPr>
            <a:r>
              <a:rPr lang="it-IT" sz="1600" b="1">
                <a:cs typeface="Times New Roman" pitchFamily="18" charset="0"/>
              </a:rPr>
              <a:t>Rimini 	</a:t>
            </a:r>
            <a:r>
              <a:rPr lang="it-IT" sz="1600">
                <a:cs typeface="Times New Roman" pitchFamily="18" charset="0"/>
              </a:rPr>
              <a:t>Programma di screening AUSL Rimini	FOBT biennale 50- 69 anni</a:t>
            </a:r>
            <a:endParaRPr lang="it-IT" sz="1600"/>
          </a:p>
          <a:p>
            <a:pPr indent="449263" eaLnBrk="0" hangingPunct="0">
              <a:lnSpc>
                <a:spcPct val="150000"/>
              </a:lnSpc>
            </a:pPr>
            <a:r>
              <a:rPr lang="it-IT" sz="1600" b="1">
                <a:cs typeface="Times New Roman" pitchFamily="18" charset="0"/>
              </a:rPr>
              <a:t>Roma  	</a:t>
            </a:r>
            <a:r>
              <a:rPr lang="it-IT" sz="1600">
                <a:cs typeface="Times New Roman" pitchFamily="18" charset="0"/>
              </a:rPr>
              <a:t>Programma di screening </a:t>
            </a:r>
          </a:p>
          <a:p>
            <a:pPr indent="449263" eaLnBrk="0" hangingPunct="0">
              <a:lnSpc>
                <a:spcPct val="150000"/>
              </a:lnSpc>
            </a:pPr>
            <a:r>
              <a:rPr lang="it-IT" sz="1600">
                <a:cs typeface="Times New Roman" pitchFamily="18" charset="0"/>
              </a:rPr>
              <a:t>			ASL Roma D		FOBT biennale 50-69 anni</a:t>
            </a:r>
            <a:endParaRPr lang="it-IT" sz="1600"/>
          </a:p>
          <a:p>
            <a:pPr indent="449263" eaLnBrk="0" hangingPunct="0">
              <a:lnSpc>
                <a:spcPct val="150000"/>
              </a:lnSpc>
            </a:pPr>
            <a:r>
              <a:rPr lang="it-IT" sz="1600" b="1">
                <a:cs typeface="Times New Roman" pitchFamily="18" charset="0"/>
              </a:rPr>
              <a:t>Torino  	</a:t>
            </a:r>
            <a:r>
              <a:rPr lang="it-IT" sz="1600">
                <a:cs typeface="Times New Roman" pitchFamily="18" charset="0"/>
              </a:rPr>
              <a:t>Programma “Prevenzione Serena” 	FS a 58 anni</a:t>
            </a:r>
            <a:endParaRPr lang="it-IT" sz="1600"/>
          </a:p>
          <a:p>
            <a:pPr indent="449263" eaLnBrk="0" hangingPunct="0">
              <a:lnSpc>
                <a:spcPct val="150000"/>
              </a:lnSpc>
            </a:pPr>
            <a:r>
              <a:rPr lang="it-IT" sz="1600" b="1">
                <a:cs typeface="Times New Roman" pitchFamily="18" charset="0"/>
              </a:rPr>
              <a:t>Trento	</a:t>
            </a:r>
            <a:r>
              <a:rPr lang="it-IT" sz="1600">
                <a:cs typeface="Times New Roman" pitchFamily="18" charset="0"/>
              </a:rPr>
              <a:t>Programma di screening della  </a:t>
            </a:r>
          </a:p>
          <a:p>
            <a:pPr indent="449263" eaLnBrk="0" hangingPunct="0">
              <a:lnSpc>
                <a:spcPct val="150000"/>
              </a:lnSpc>
            </a:pPr>
            <a:r>
              <a:rPr lang="it-IT" sz="1600">
                <a:cs typeface="Times New Roman" pitchFamily="18" charset="0"/>
              </a:rPr>
              <a:t>		Azienda Provinciale di Trento		FOBT biennale 50- 69 anni</a:t>
            </a:r>
            <a:r>
              <a:rPr lang="it-IT" sz="1600" b="1">
                <a:cs typeface="Times New Roman" pitchFamily="18" charset="0"/>
              </a:rPr>
              <a:t> </a:t>
            </a:r>
            <a:endParaRPr lang="it-IT" sz="1600"/>
          </a:p>
          <a:p>
            <a:pPr indent="449263" eaLnBrk="0" hangingPunct="0">
              <a:lnSpc>
                <a:spcPct val="150000"/>
              </a:lnSpc>
            </a:pPr>
            <a:r>
              <a:rPr lang="it-IT" sz="1600" b="1">
                <a:cs typeface="Times New Roman" pitchFamily="18" charset="0"/>
              </a:rPr>
              <a:t>Este		</a:t>
            </a:r>
            <a:r>
              <a:rPr lang="it-IT" sz="1600">
                <a:cs typeface="Times New Roman" pitchFamily="18" charset="0"/>
              </a:rPr>
              <a:t>ULSS 17				FOBT biennale 50-69 anni</a:t>
            </a:r>
            <a:endParaRPr lang="it-IT" sz="1600" b="1">
              <a:cs typeface="Times New Roman" pitchFamily="18" charset="0"/>
            </a:endParaRPr>
          </a:p>
          <a:p>
            <a:pPr indent="449263" eaLnBrk="0" hangingPunct="0">
              <a:lnSpc>
                <a:spcPct val="150000"/>
              </a:lnSpc>
            </a:pPr>
            <a:r>
              <a:rPr lang="it-IT" sz="1600" b="1">
                <a:cs typeface="Times New Roman" pitchFamily="18" charset="0"/>
              </a:rPr>
              <a:t>Verona  	</a:t>
            </a:r>
            <a:r>
              <a:rPr lang="it-IT" sz="1600">
                <a:cs typeface="Times New Roman" pitchFamily="18" charset="0"/>
              </a:rPr>
              <a:t>Programma di screening ULSS 20	FS a 60 anni</a:t>
            </a:r>
            <a:r>
              <a:rPr lang="it-IT" sz="1600" b="1">
                <a:cs typeface="Times New Roman" pitchFamily="18" charset="0"/>
              </a:rPr>
              <a:t> </a:t>
            </a:r>
            <a:endParaRPr lang="it-IT" sz="16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olo 3"/>
          <p:cNvSpPr>
            <a:spLocks noGrp="1"/>
          </p:cNvSpPr>
          <p:nvPr>
            <p:ph type="title"/>
          </p:nvPr>
        </p:nvSpPr>
        <p:spPr>
          <a:xfrm>
            <a:off x="457200" y="274638"/>
            <a:ext cx="8229600" cy="4954587"/>
          </a:xfrm>
        </p:spPr>
        <p:txBody>
          <a:bodyPr/>
          <a:lstStyle/>
          <a:p>
            <a:pPr eaLnBrk="1" hangingPunct="1"/>
            <a:r>
              <a:rPr lang="it-IT" smtClean="0"/>
              <a:t>Coinvolti sia programmi che utilizzano il test per la ricerca del sangue occulto che quelli che utilizzano la sigmoidoscopia.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ottotitolo 3"/>
          <p:cNvSpPr>
            <a:spLocks noGrp="1"/>
          </p:cNvSpPr>
          <p:nvPr>
            <p:ph type="subTitle" idx="1"/>
          </p:nvPr>
        </p:nvSpPr>
        <p:spPr>
          <a:xfrm>
            <a:off x="0" y="404813"/>
            <a:ext cx="8893175" cy="6119812"/>
          </a:xfrm>
        </p:spPr>
        <p:txBody>
          <a:bodyPr/>
          <a:lstStyle/>
          <a:p>
            <a:pPr eaLnBrk="1" hangingPunct="1">
              <a:lnSpc>
                <a:spcPct val="80000"/>
              </a:lnSpc>
            </a:pPr>
            <a:r>
              <a:rPr lang="it-IT" sz="2400" b="1" smtClean="0">
                <a:solidFill>
                  <a:schemeClr val="tx1"/>
                </a:solidFill>
              </a:rPr>
              <a:t>Nell’attesa di completare le procedure amministrative necessarie a garantire lo svolgimento dell’attività prevista dal protocollo di studio:</a:t>
            </a:r>
          </a:p>
          <a:p>
            <a:pPr eaLnBrk="1" hangingPunct="1">
              <a:lnSpc>
                <a:spcPct val="80000"/>
              </a:lnSpc>
            </a:pPr>
            <a:endParaRPr lang="it-IT" sz="2000" smtClean="0">
              <a:solidFill>
                <a:schemeClr val="tx1"/>
              </a:solidFill>
            </a:endParaRPr>
          </a:p>
          <a:p>
            <a:pPr lvl="1" algn="just" eaLnBrk="1" hangingPunct="1">
              <a:lnSpc>
                <a:spcPct val="80000"/>
              </a:lnSpc>
              <a:buFont typeface="Arial" charset="0"/>
              <a:buChar char="•"/>
            </a:pPr>
            <a:r>
              <a:rPr lang="it-IT" sz="2100" smtClean="0">
                <a:solidFill>
                  <a:schemeClr val="tx1"/>
                </a:solidFill>
              </a:rPr>
              <a:t>è stato predisposto e validato dai centri di screening partecipanti il materiale informativo;</a:t>
            </a:r>
          </a:p>
          <a:p>
            <a:pPr lvl="1" algn="just" eaLnBrk="1" hangingPunct="1">
              <a:lnSpc>
                <a:spcPct val="80000"/>
              </a:lnSpc>
              <a:buFont typeface="Arial" charset="0"/>
              <a:buChar char="•"/>
            </a:pPr>
            <a:endParaRPr lang="it-IT" sz="2100" smtClean="0">
              <a:solidFill>
                <a:schemeClr val="tx1"/>
              </a:solidFill>
            </a:endParaRPr>
          </a:p>
          <a:p>
            <a:pPr lvl="1" algn="just" eaLnBrk="1" hangingPunct="1">
              <a:lnSpc>
                <a:spcPct val="80000"/>
              </a:lnSpc>
              <a:buFont typeface="Arial" charset="0"/>
              <a:buChar char="•"/>
            </a:pPr>
            <a:r>
              <a:rPr lang="it-IT" sz="2100" smtClean="0">
                <a:solidFill>
                  <a:schemeClr val="tx1"/>
                </a:solidFill>
              </a:rPr>
              <a:t>sono state programmate ed effettuate le modifiche dei software di gestione dei programmi per poter gestire la randomizzazione e l’invio delle lettere di preavviso, secondo le modalità definite nel protocollo dello studio;</a:t>
            </a:r>
          </a:p>
          <a:p>
            <a:pPr lvl="1" algn="just" eaLnBrk="1" hangingPunct="1">
              <a:lnSpc>
                <a:spcPct val="80000"/>
              </a:lnSpc>
              <a:buFont typeface="Arial" charset="0"/>
              <a:buChar char="•"/>
            </a:pPr>
            <a:endParaRPr lang="it-IT" sz="2100" smtClean="0">
              <a:solidFill>
                <a:schemeClr val="tx1"/>
              </a:solidFill>
            </a:endParaRPr>
          </a:p>
          <a:p>
            <a:pPr lvl="1" algn="just" eaLnBrk="1" hangingPunct="1">
              <a:lnSpc>
                <a:spcPct val="80000"/>
              </a:lnSpc>
              <a:buFont typeface="Arial" charset="0"/>
              <a:buChar char="•"/>
            </a:pPr>
            <a:r>
              <a:rPr lang="it-IT" sz="2100" smtClean="0">
                <a:solidFill>
                  <a:schemeClr val="tx1"/>
                </a:solidFill>
              </a:rPr>
              <a:t>è stato definito un tracciato record comune per la valutazione ed è stato costruito un sito web (</a:t>
            </a:r>
            <a:r>
              <a:rPr lang="it-IT" sz="2100" smtClean="0">
                <a:solidFill>
                  <a:schemeClr val="tx1"/>
                </a:solidFill>
                <a:hlinkClick r:id="rId2"/>
              </a:rPr>
              <a:t>http://strais.org</a:t>
            </a:r>
            <a:r>
              <a:rPr lang="it-IT" sz="2100" smtClean="0">
                <a:solidFill>
                  <a:schemeClr val="tx1"/>
                </a:solidFill>
              </a:rPr>
              <a:t>) dello studio dove vengono periodicamente scaricati da ciascun centro gli aggiornamenti sull’andamento del reclutamento e degli inviti, i dati di adesione e gi esiti degli esami;</a:t>
            </a:r>
          </a:p>
          <a:p>
            <a:pPr lvl="1" algn="just" eaLnBrk="1" hangingPunct="1">
              <a:lnSpc>
                <a:spcPct val="80000"/>
              </a:lnSpc>
              <a:buFont typeface="Arial" charset="0"/>
              <a:buChar char="•"/>
            </a:pPr>
            <a:endParaRPr lang="it-IT" sz="2100" smtClean="0">
              <a:solidFill>
                <a:schemeClr val="tx1"/>
              </a:solidFill>
            </a:endParaRPr>
          </a:p>
          <a:p>
            <a:pPr lvl="1" algn="just" eaLnBrk="1" hangingPunct="1">
              <a:lnSpc>
                <a:spcPct val="80000"/>
              </a:lnSpc>
              <a:buFont typeface="Arial" charset="0"/>
              <a:buChar char="•"/>
            </a:pPr>
            <a:r>
              <a:rPr lang="it-IT" sz="2100" smtClean="0">
                <a:solidFill>
                  <a:schemeClr val="tx1"/>
                </a:solidFill>
              </a:rPr>
              <a:t>sono state definite le modalità di collaborazione con i medici di famiglia in ciascun centro.</a:t>
            </a:r>
          </a:p>
          <a:p>
            <a:pPr lvl="1" algn="just" eaLnBrk="1" hangingPunct="1">
              <a:lnSpc>
                <a:spcPct val="80000"/>
              </a:lnSpc>
            </a:pPr>
            <a:endParaRPr lang="it-IT" sz="2100" smtClean="0">
              <a:solidFill>
                <a:srgbClr val="898989"/>
              </a:solidFill>
            </a:endParaRPr>
          </a:p>
          <a:p>
            <a:pPr eaLnBrk="1" hangingPunct="1">
              <a:lnSpc>
                <a:spcPct val="80000"/>
              </a:lnSpc>
              <a:buFont typeface="Arial" charset="0"/>
              <a:buChar char="•"/>
            </a:pPr>
            <a:endParaRPr lang="it-IT" sz="2000" smtClean="0">
              <a:solidFill>
                <a:srgbClr val="898989"/>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testo 8"/>
          <p:cNvSpPr>
            <a:spLocks noGrp="1"/>
          </p:cNvSpPr>
          <p:nvPr>
            <p:ph type="body" idx="1"/>
          </p:nvPr>
        </p:nvSpPr>
        <p:spPr>
          <a:xfrm>
            <a:off x="395288" y="476250"/>
            <a:ext cx="8099425" cy="6121400"/>
          </a:xfrm>
        </p:spPr>
        <p:txBody>
          <a:bodyPr rtlCol="0">
            <a:noAutofit/>
          </a:bodyPr>
          <a:lstStyle/>
          <a:p>
            <a:pPr eaLnBrk="1" fontAlgn="auto" hangingPunct="1">
              <a:spcAft>
                <a:spcPts val="0"/>
              </a:spcAft>
              <a:buFont typeface="Arial" pitchFamily="34" charset="0"/>
              <a:buNone/>
              <a:defRPr/>
            </a:pPr>
            <a:endParaRPr lang="it-IT" sz="2800" dirty="0" smtClean="0">
              <a:solidFill>
                <a:schemeClr val="tx1"/>
              </a:solidFill>
            </a:endParaRPr>
          </a:p>
          <a:p>
            <a:pPr eaLnBrk="1" fontAlgn="auto" hangingPunct="1">
              <a:spcAft>
                <a:spcPts val="0"/>
              </a:spcAft>
              <a:buFont typeface="Arial" pitchFamily="34" charset="0"/>
              <a:buNone/>
              <a:defRPr/>
            </a:pPr>
            <a:endParaRPr lang="it-IT" sz="2800" dirty="0" smtClean="0">
              <a:solidFill>
                <a:schemeClr val="tx1"/>
              </a:solidFill>
            </a:endParaRPr>
          </a:p>
          <a:p>
            <a:pPr eaLnBrk="1" fontAlgn="auto" hangingPunct="1">
              <a:spcAft>
                <a:spcPts val="0"/>
              </a:spcAft>
              <a:buFont typeface="Arial" pitchFamily="34" charset="0"/>
              <a:buNone/>
              <a:defRPr/>
            </a:pPr>
            <a:endParaRPr lang="it-IT" sz="2800" dirty="0" smtClean="0">
              <a:solidFill>
                <a:schemeClr val="tx1"/>
              </a:solidFill>
            </a:endParaRPr>
          </a:p>
          <a:p>
            <a:pPr eaLnBrk="1" fontAlgn="auto" hangingPunct="1">
              <a:spcAft>
                <a:spcPts val="0"/>
              </a:spcAft>
              <a:buFont typeface="Arial" pitchFamily="34" charset="0"/>
              <a:buNone/>
              <a:defRPr/>
            </a:pPr>
            <a:endParaRPr lang="it-IT" sz="2800" dirty="0" smtClean="0">
              <a:solidFill>
                <a:schemeClr val="tx1"/>
              </a:solidFill>
            </a:endParaRPr>
          </a:p>
          <a:p>
            <a:pPr eaLnBrk="1" fontAlgn="auto" hangingPunct="1">
              <a:spcAft>
                <a:spcPts val="0"/>
              </a:spcAft>
              <a:buFont typeface="Arial" pitchFamily="34" charset="0"/>
              <a:buNone/>
              <a:defRPr/>
            </a:pPr>
            <a:endParaRPr lang="it-IT" sz="2800" dirty="0" smtClean="0">
              <a:solidFill>
                <a:schemeClr val="tx1"/>
              </a:solidFill>
            </a:endParaRPr>
          </a:p>
          <a:p>
            <a:pPr eaLnBrk="1" fontAlgn="auto" hangingPunct="1">
              <a:spcAft>
                <a:spcPts val="0"/>
              </a:spcAft>
              <a:buFont typeface="Arial" pitchFamily="34" charset="0"/>
              <a:buNone/>
              <a:defRPr/>
            </a:pPr>
            <a:r>
              <a:rPr lang="it-IT" sz="2800" dirty="0" smtClean="0">
                <a:solidFill>
                  <a:schemeClr val="tx1"/>
                </a:solidFill>
              </a:rPr>
              <a:t>Lo studio è stato condotto nell’ambito dell’attività di 7 programmi delle Regioni Veneto, Piemonte, Lombardia, Emilia-Romagna, Lazio e Trentino.</a:t>
            </a:r>
          </a:p>
          <a:p>
            <a:pPr eaLnBrk="1" fontAlgn="auto" hangingPunct="1">
              <a:spcAft>
                <a:spcPts val="0"/>
              </a:spcAft>
              <a:buFont typeface="Arial" pitchFamily="34" charset="0"/>
              <a:buNone/>
              <a:defRPr/>
            </a:pPr>
            <a:r>
              <a:rPr lang="it-IT" sz="2800" dirty="0" smtClean="0">
                <a:solidFill>
                  <a:schemeClr val="tx1"/>
                </a:solidFill>
              </a:rPr>
              <a:t>-randomizzato in 3 bracci (proporzione 1:</a:t>
            </a:r>
            <a:r>
              <a:rPr lang="it-IT" sz="2800" dirty="0" err="1" smtClean="0">
                <a:solidFill>
                  <a:schemeClr val="tx1"/>
                </a:solidFill>
              </a:rPr>
              <a:t>1</a:t>
            </a:r>
            <a:r>
              <a:rPr lang="it-IT" sz="2800" dirty="0" smtClean="0">
                <a:solidFill>
                  <a:schemeClr val="tx1"/>
                </a:solidFill>
              </a:rPr>
              <a:t>:</a:t>
            </a:r>
            <a:r>
              <a:rPr lang="it-IT" sz="2800" dirty="0" err="1" smtClean="0">
                <a:solidFill>
                  <a:schemeClr val="tx1"/>
                </a:solidFill>
              </a:rPr>
              <a:t>1</a:t>
            </a:r>
            <a:r>
              <a:rPr lang="it-IT" sz="2800" dirty="0" smtClean="0">
                <a:solidFill>
                  <a:schemeClr val="tx1"/>
                </a:solidFill>
              </a:rPr>
              <a:t>) a ricevere: </a:t>
            </a:r>
          </a:p>
          <a:p>
            <a:pPr eaLnBrk="1" fontAlgn="auto" hangingPunct="1">
              <a:spcAft>
                <a:spcPts val="0"/>
              </a:spcAft>
              <a:buFont typeface="Arial" pitchFamily="34" charset="0"/>
              <a:buNone/>
              <a:defRPr/>
            </a:pPr>
            <a:r>
              <a:rPr lang="it-IT" sz="2800" dirty="0" smtClean="0">
                <a:solidFill>
                  <a:schemeClr val="tx1"/>
                </a:solidFill>
              </a:rPr>
              <a:t>a) lettera di invito standard del programma</a:t>
            </a:r>
          </a:p>
          <a:p>
            <a:pPr eaLnBrk="1" fontAlgn="auto" hangingPunct="1">
              <a:spcAft>
                <a:spcPts val="0"/>
              </a:spcAft>
              <a:buFont typeface="Arial" pitchFamily="34" charset="0"/>
              <a:buNone/>
              <a:defRPr/>
            </a:pPr>
            <a:r>
              <a:rPr lang="it-IT" sz="2800" dirty="0" smtClean="0">
                <a:solidFill>
                  <a:schemeClr val="tx1"/>
                </a:solidFill>
              </a:rPr>
              <a:t>b) lettera di preavviso con materiale informativo sul cancro </a:t>
            </a:r>
            <a:r>
              <a:rPr lang="it-IT" sz="2800" dirty="0" err="1" smtClean="0">
                <a:solidFill>
                  <a:schemeClr val="tx1"/>
                </a:solidFill>
              </a:rPr>
              <a:t>colorettale</a:t>
            </a:r>
            <a:r>
              <a:rPr lang="it-IT" sz="2800" dirty="0" smtClean="0">
                <a:solidFill>
                  <a:schemeClr val="tx1"/>
                </a:solidFill>
              </a:rPr>
              <a:t> e sul programma di screening, che preannuncia il successivo invito, seguita a distanza di un mese dalla lettera di invito standard </a:t>
            </a:r>
          </a:p>
          <a:p>
            <a:pPr eaLnBrk="1" fontAlgn="auto" hangingPunct="1">
              <a:spcAft>
                <a:spcPts val="0"/>
              </a:spcAft>
              <a:buFont typeface="Arial" pitchFamily="34" charset="0"/>
              <a:buNone/>
              <a:defRPr/>
            </a:pPr>
            <a:r>
              <a:rPr lang="it-IT" sz="2800" dirty="0" smtClean="0">
                <a:solidFill>
                  <a:schemeClr val="tx1"/>
                </a:solidFill>
              </a:rPr>
              <a:t>c) come b), ma con lettera di preavviso che invita a consultare il medico di famiglia per discutere eventuali dubbi sull’utilità/opportunità di aderire all’invito.</a:t>
            </a:r>
          </a:p>
          <a:p>
            <a:pPr eaLnBrk="1" fontAlgn="auto" hangingPunct="1">
              <a:spcAft>
                <a:spcPts val="0"/>
              </a:spcAft>
              <a:buFont typeface="Arial" pitchFamily="34" charset="0"/>
              <a:buNone/>
              <a:defRPr/>
            </a:pPr>
            <a:endParaRPr lang="it-IT"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720" name="Group 48"/>
          <p:cNvGraphicFramePr>
            <a:graphicFrameLocks noGrp="1"/>
          </p:cNvGraphicFramePr>
          <p:nvPr/>
        </p:nvGraphicFramePr>
        <p:xfrm>
          <a:off x="1403350" y="1700213"/>
          <a:ext cx="6624638" cy="4246562"/>
        </p:xfrm>
        <a:graphic>
          <a:graphicData uri="http://schemas.openxmlformats.org/drawingml/2006/table">
            <a:tbl>
              <a:tblPr/>
              <a:tblGrid>
                <a:gridCol w="2208213"/>
                <a:gridCol w="2208212"/>
                <a:gridCol w="2208213"/>
              </a:tblGrid>
              <a:tr h="600075">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charset="0"/>
                          <a:ea typeface="Batang" pitchFamily="18" charset="-127"/>
                          <a:cs typeface="Times New Roman" pitchFamily="18" charset="0"/>
                        </a:rPr>
                        <a:t>RS</a:t>
                      </a:r>
                      <a:endParaRPr kumimoji="0" lang="it-IT" sz="2000" b="0" i="0" u="none" strike="noStrike" cap="none" normalizeH="0" baseline="0" smtClean="0">
                        <a:ln>
                          <a:noFill/>
                        </a:ln>
                        <a:solidFill>
                          <a:schemeClr val="tx1"/>
                        </a:solidFill>
                        <a:effectLst/>
                        <a:latin typeface="Times New Roman" pitchFamily="18" charset="0"/>
                        <a:ea typeface="Batang" pitchFamily="18" charset="-127"/>
                        <a:cs typeface="Times New Roman" pitchFamily="18" charset="0"/>
                      </a:endParaRPr>
                    </a:p>
                  </a:txBody>
                  <a:tcPr marL="43200" marR="4320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smtClean="0">
                          <a:ln>
                            <a:noFill/>
                          </a:ln>
                          <a:solidFill>
                            <a:schemeClr val="tx1"/>
                          </a:solidFill>
                          <a:effectLst/>
                          <a:latin typeface="Arial" charset="0"/>
                          <a:ea typeface="Batang" pitchFamily="18" charset="-127"/>
                          <a:cs typeface="Times New Roman" pitchFamily="18" charset="0"/>
                        </a:rPr>
                        <a:t>ADERENTI</a:t>
                      </a:r>
                      <a:endParaRPr kumimoji="0" lang="it-IT" sz="1800" b="0" i="0" u="none" strike="noStrike" cap="none" normalizeH="0" baseline="0" smtClean="0">
                        <a:ln>
                          <a:noFill/>
                        </a:ln>
                        <a:solidFill>
                          <a:schemeClr val="tx1"/>
                        </a:solidFill>
                        <a:effectLst/>
                        <a:latin typeface="Times New Roman" pitchFamily="18" charset="0"/>
                        <a:ea typeface="Batang" pitchFamily="18" charset="-127"/>
                        <a:cs typeface="Times New Roman" pitchFamily="18" charset="0"/>
                      </a:endParaRPr>
                    </a:p>
                  </a:txBody>
                  <a:tcPr marL="44450" marR="4445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smtClean="0">
                          <a:ln>
                            <a:noFill/>
                          </a:ln>
                          <a:solidFill>
                            <a:schemeClr val="tx1"/>
                          </a:solidFill>
                          <a:effectLst/>
                          <a:latin typeface="Arial" charset="0"/>
                          <a:ea typeface="Batang" pitchFamily="18" charset="-127"/>
                          <a:cs typeface="Times New Roman" pitchFamily="18" charset="0"/>
                        </a:rPr>
                        <a:t>INVITATI</a:t>
                      </a:r>
                      <a:endParaRPr kumimoji="0" lang="it-IT" sz="1800" b="0" i="0" u="none" strike="noStrike" cap="none" normalizeH="0" baseline="0" smtClean="0">
                        <a:ln>
                          <a:noFill/>
                        </a:ln>
                        <a:solidFill>
                          <a:schemeClr val="tx1"/>
                        </a:solidFill>
                        <a:effectLst/>
                        <a:latin typeface="Times New Roman" pitchFamily="18" charset="0"/>
                        <a:ea typeface="Batang" pitchFamily="18" charset="-127"/>
                        <a:cs typeface="Times New Roman" pitchFamily="18" charset="0"/>
                      </a:endParaRPr>
                    </a:p>
                  </a:txBody>
                  <a:tcPr marL="44450" marR="44450" marT="0" marB="0" anchor="b" horzOverflow="overflow">
                    <a:lnL>
                      <a:noFill/>
                    </a:lnL>
                    <a:lnR>
                      <a:noFill/>
                    </a:lnR>
                    <a:lnT>
                      <a:noFill/>
                    </a:lnT>
                    <a:lnB>
                      <a:noFill/>
                    </a:lnB>
                    <a:lnTlToBr>
                      <a:noFill/>
                    </a:lnTlToBr>
                    <a:lnBlToTr>
                      <a:noFill/>
                    </a:lnBlToTr>
                    <a:noFill/>
                  </a:tcPr>
                </a:tc>
              </a:tr>
              <a:tr h="931863">
                <a:tc vMerge="1">
                  <a:txBody>
                    <a:bodyPr/>
                    <a:lstStyle/>
                    <a:p>
                      <a:endParaRPr lang="it-IT"/>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1" u="none" strike="noStrike" cap="none" normalizeH="0" baseline="0" smtClean="0">
                          <a:ln>
                            <a:noFill/>
                          </a:ln>
                          <a:solidFill>
                            <a:schemeClr val="tx1"/>
                          </a:solidFill>
                          <a:effectLst/>
                          <a:latin typeface="Arial" charset="0"/>
                          <a:ea typeface="Batang" pitchFamily="18" charset="-127"/>
                          <a:cs typeface="Times New Roman" pitchFamily="18" charset="0"/>
                        </a:rPr>
                        <a:t>N    </a:t>
                      </a:r>
                      <a:endParaRPr kumimoji="0" lang="it-IT" sz="1800" b="0" i="0" u="none" strike="noStrike" cap="none" normalizeH="0" baseline="0" smtClean="0">
                        <a:ln>
                          <a:noFill/>
                        </a:ln>
                        <a:solidFill>
                          <a:schemeClr val="tx1"/>
                        </a:solidFill>
                        <a:effectLst/>
                        <a:latin typeface="Times New Roman" pitchFamily="18" charset="0"/>
                        <a:ea typeface="Batang" pitchFamily="18" charset="-127"/>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1" u="none" strike="noStrike" cap="none" normalizeH="0" baseline="0" smtClean="0">
                          <a:ln>
                            <a:noFill/>
                          </a:ln>
                          <a:solidFill>
                            <a:schemeClr val="tx1"/>
                          </a:solidFill>
                          <a:effectLst/>
                          <a:latin typeface="Arial" charset="0"/>
                          <a:ea typeface="Batang" pitchFamily="18" charset="-127"/>
                          <a:cs typeface="Times New Roman" pitchFamily="18" charset="0"/>
                        </a:rPr>
                        <a:t> %</a:t>
                      </a:r>
                      <a:endParaRPr kumimoji="0" lang="it-IT" sz="1800" b="0" i="0" u="none" strike="noStrike" cap="none" normalizeH="0" baseline="0" smtClean="0">
                        <a:ln>
                          <a:noFill/>
                        </a:ln>
                        <a:solidFill>
                          <a:schemeClr val="tx1"/>
                        </a:solidFill>
                        <a:effectLst/>
                        <a:latin typeface="Times New Roman" pitchFamily="18" charset="0"/>
                        <a:ea typeface="Batang" pitchFamily="18" charset="-127"/>
                        <a:cs typeface="Times New Roman" pitchFamily="18" charset="0"/>
                      </a:endParaRPr>
                    </a:p>
                  </a:txBody>
                  <a:tcPr marL="44450" marR="4445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1" u="none" strike="noStrike" cap="none" normalizeH="0" baseline="0" smtClean="0">
                          <a:ln>
                            <a:noFill/>
                          </a:ln>
                          <a:solidFill>
                            <a:schemeClr val="tx1"/>
                          </a:solidFill>
                          <a:effectLst/>
                          <a:latin typeface="Arial" charset="0"/>
                          <a:ea typeface="Batang" pitchFamily="18" charset="-127"/>
                          <a:cs typeface="Times New Roman" pitchFamily="18" charset="0"/>
                        </a:rPr>
                        <a:t>N</a:t>
                      </a:r>
                      <a:endParaRPr kumimoji="0" lang="it-IT" sz="1800" b="0" i="0" u="none" strike="noStrike" cap="none" normalizeH="0" baseline="0" smtClean="0">
                        <a:ln>
                          <a:noFill/>
                        </a:ln>
                        <a:solidFill>
                          <a:schemeClr val="tx1"/>
                        </a:solidFill>
                        <a:effectLst/>
                        <a:latin typeface="Times New Roman" pitchFamily="18" charset="0"/>
                        <a:ea typeface="Batang" pitchFamily="18" charset="-127"/>
                        <a:cs typeface="Times New Roman" pitchFamily="18" charset="0"/>
                      </a:endParaRPr>
                    </a:p>
                  </a:txBody>
                  <a:tcPr marL="44450" marR="44450" marT="0" marB="0" anchor="ctr" horzOverflow="overflow">
                    <a:lnL>
                      <a:noFill/>
                    </a:lnL>
                    <a:lnR>
                      <a:noFill/>
                    </a:lnR>
                    <a:lnT>
                      <a:noFill/>
                    </a:lnT>
                    <a:lnB>
                      <a:noFill/>
                    </a:lnB>
                    <a:lnTlToBr>
                      <a:noFill/>
                    </a:lnTlToBr>
                    <a:lnBlToTr>
                      <a:noFill/>
                    </a:lnBlToTr>
                    <a:noFill/>
                  </a:tcPr>
                </a:tc>
              </a:tr>
              <a:tr h="452438">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charset="0"/>
                          <a:ea typeface="Batang" pitchFamily="18" charset="-127"/>
                          <a:cs typeface="Times New Roman" pitchFamily="18" charset="0"/>
                        </a:rPr>
                        <a:t>GRUPPO A</a:t>
                      </a:r>
                      <a:endParaRPr kumimoji="0" lang="it-IT" sz="2000" b="0" i="0" u="none" strike="noStrike" cap="none" normalizeH="0" baseline="0" smtClean="0">
                        <a:ln>
                          <a:noFill/>
                        </a:ln>
                        <a:solidFill>
                          <a:schemeClr val="tx1"/>
                        </a:solidFill>
                        <a:effectLst/>
                        <a:latin typeface="Times New Roman" pitchFamily="18" charset="0"/>
                        <a:ea typeface="Batang" pitchFamily="18" charset="-127"/>
                        <a:cs typeface="Times New Roman" pitchFamily="18" charset="0"/>
                      </a:endParaRPr>
                    </a:p>
                  </a:txBody>
                  <a:tcPr marL="43200" marR="4320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smtClean="0">
                          <a:ln>
                            <a:noFill/>
                          </a:ln>
                          <a:solidFill>
                            <a:schemeClr val="tx1"/>
                          </a:solidFill>
                          <a:effectLst/>
                          <a:latin typeface="Arial" charset="0"/>
                          <a:ea typeface="Batang" pitchFamily="18" charset="-127"/>
                          <a:cs typeface="Times New Roman" pitchFamily="18" charset="0"/>
                        </a:rPr>
                        <a:t>1106</a:t>
                      </a:r>
                      <a:endParaRPr kumimoji="0" lang="it-IT" sz="1800" b="0" i="0" u="none" strike="noStrike" cap="none" normalizeH="0" baseline="0" smtClean="0">
                        <a:ln>
                          <a:noFill/>
                        </a:ln>
                        <a:solidFill>
                          <a:schemeClr val="tx1"/>
                        </a:solidFill>
                        <a:effectLst/>
                        <a:latin typeface="Times New Roman" pitchFamily="18" charset="0"/>
                        <a:ea typeface="Batang" pitchFamily="18" charset="-127"/>
                        <a:cs typeface="Times New Roman" pitchFamily="18" charset="0"/>
                      </a:endParaRPr>
                    </a:p>
                  </a:txBody>
                  <a:tcPr marL="44450" marR="4445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2400" b="0" i="0" u="none" strike="noStrike" cap="none" normalizeH="0" baseline="0" smtClean="0">
                          <a:ln>
                            <a:noFill/>
                          </a:ln>
                          <a:solidFill>
                            <a:schemeClr val="tx1"/>
                          </a:solidFill>
                          <a:effectLst/>
                          <a:latin typeface="Verdana" pitchFamily="34" charset="0"/>
                          <a:cs typeface="Arial" charset="0"/>
                        </a:rPr>
                        <a:t>4565</a:t>
                      </a:r>
                    </a:p>
                  </a:txBody>
                  <a:tcPr marL="44450" marR="44450" marT="0" marB="0" anchor="ctr" horzOverflow="overflow">
                    <a:lnL>
                      <a:noFill/>
                    </a:lnL>
                    <a:lnR>
                      <a:noFill/>
                    </a:lnR>
                    <a:lnT>
                      <a:noFill/>
                    </a:lnT>
                    <a:lnB>
                      <a:noFill/>
                    </a:lnB>
                    <a:lnTlToBr>
                      <a:noFill/>
                    </a:lnTlToBr>
                    <a:lnBlToTr>
                      <a:noFill/>
                    </a:lnBlToTr>
                    <a:solidFill>
                      <a:schemeClr val="bg1"/>
                    </a:solidFill>
                  </a:tcPr>
                </a:tc>
              </a:tr>
              <a:tr h="452438">
                <a:tc vMerge="1">
                  <a:txBody>
                    <a:bodyPr/>
                    <a:lstStyle/>
                    <a:p>
                      <a:endParaRPr lang="it-IT"/>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2400" b="1" i="0" u="none" strike="noStrike" cap="none" normalizeH="0" baseline="0" smtClean="0">
                          <a:ln>
                            <a:noFill/>
                          </a:ln>
                          <a:solidFill>
                            <a:schemeClr val="tx1"/>
                          </a:solidFill>
                          <a:effectLst/>
                          <a:latin typeface="Arial" charset="0"/>
                          <a:ea typeface="Batang" pitchFamily="18" charset="-127"/>
                          <a:cs typeface="Times New Roman" pitchFamily="18" charset="0"/>
                        </a:rPr>
                        <a:t>24,2%</a:t>
                      </a:r>
                      <a:endParaRPr kumimoji="0" lang="it-IT" sz="2400" b="0" i="0" u="none" strike="noStrike" cap="none" normalizeH="0" baseline="0" smtClean="0">
                        <a:ln>
                          <a:noFill/>
                        </a:ln>
                        <a:solidFill>
                          <a:schemeClr val="tx1"/>
                        </a:solidFill>
                        <a:effectLst/>
                        <a:latin typeface="Times New Roman" pitchFamily="18" charset="0"/>
                        <a:ea typeface="Batang" pitchFamily="18" charset="-127"/>
                        <a:cs typeface="Times New Roman" pitchFamily="18" charset="0"/>
                      </a:endParaRPr>
                    </a:p>
                  </a:txBody>
                  <a:tcPr marL="44450" marR="4445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2400" b="0" i="0" u="none" strike="noStrike" cap="none" normalizeH="0" baseline="0" smtClean="0">
                          <a:ln>
                            <a:noFill/>
                          </a:ln>
                          <a:solidFill>
                            <a:schemeClr val="tx1"/>
                          </a:solidFill>
                          <a:effectLst/>
                          <a:latin typeface="Verdana" pitchFamily="34" charset="0"/>
                          <a:cs typeface="Arial" charset="0"/>
                        </a:rPr>
                        <a:t> </a:t>
                      </a:r>
                    </a:p>
                  </a:txBody>
                  <a:tcPr marL="44450" marR="44450" marT="0" marB="0" anchor="ctr" horzOverflow="overflow">
                    <a:lnL>
                      <a:noFill/>
                    </a:lnL>
                    <a:lnR>
                      <a:noFill/>
                    </a:lnR>
                    <a:lnT>
                      <a:noFill/>
                    </a:lnT>
                    <a:lnB>
                      <a:noFill/>
                    </a:lnB>
                    <a:lnTlToBr>
                      <a:noFill/>
                    </a:lnTlToBr>
                    <a:lnBlToTr>
                      <a:noFill/>
                    </a:lnBlToTr>
                    <a:solidFill>
                      <a:schemeClr val="bg1"/>
                    </a:solidFill>
                  </a:tcPr>
                </a:tc>
              </a:tr>
              <a:tr h="452438">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charset="0"/>
                          <a:ea typeface="Batang" pitchFamily="18" charset="-127"/>
                          <a:cs typeface="Times New Roman" pitchFamily="18" charset="0"/>
                        </a:rPr>
                        <a:t>GRUPPO B</a:t>
                      </a:r>
                      <a:endParaRPr kumimoji="0" lang="it-IT" sz="2000" b="0" i="0" u="none" strike="noStrike" cap="none" normalizeH="0" baseline="0" smtClean="0">
                        <a:ln>
                          <a:noFill/>
                        </a:ln>
                        <a:solidFill>
                          <a:schemeClr val="tx1"/>
                        </a:solidFill>
                        <a:effectLst/>
                        <a:latin typeface="Times New Roman" pitchFamily="18" charset="0"/>
                        <a:ea typeface="Batang" pitchFamily="18" charset="-127"/>
                        <a:cs typeface="Times New Roman" pitchFamily="18" charset="0"/>
                      </a:endParaRPr>
                    </a:p>
                  </a:txBody>
                  <a:tcPr marL="43200" marR="4320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smtClean="0">
                          <a:ln>
                            <a:noFill/>
                          </a:ln>
                          <a:solidFill>
                            <a:schemeClr val="tx1"/>
                          </a:solidFill>
                          <a:effectLst/>
                          <a:latin typeface="Arial" charset="0"/>
                          <a:ea typeface="Batang" pitchFamily="18" charset="-127"/>
                          <a:cs typeface="Times New Roman" pitchFamily="18" charset="0"/>
                        </a:rPr>
                        <a:t>1325</a:t>
                      </a:r>
                      <a:endParaRPr kumimoji="0" lang="it-IT" sz="1800" b="0" i="0" u="none" strike="noStrike" cap="none" normalizeH="0" baseline="0" smtClean="0">
                        <a:ln>
                          <a:noFill/>
                        </a:ln>
                        <a:solidFill>
                          <a:schemeClr val="tx1"/>
                        </a:solidFill>
                        <a:effectLst/>
                        <a:latin typeface="Times New Roman" pitchFamily="18" charset="0"/>
                        <a:ea typeface="Batang" pitchFamily="18" charset="-127"/>
                        <a:cs typeface="Times New Roman" pitchFamily="18" charset="0"/>
                      </a:endParaRPr>
                    </a:p>
                  </a:txBody>
                  <a:tcPr marL="44450" marR="4445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2400" b="0" i="0" u="none" strike="noStrike" cap="none" normalizeH="0" baseline="0" smtClean="0">
                          <a:ln>
                            <a:noFill/>
                          </a:ln>
                          <a:solidFill>
                            <a:schemeClr val="tx1"/>
                          </a:solidFill>
                          <a:effectLst/>
                          <a:latin typeface="Verdana" pitchFamily="34" charset="0"/>
                          <a:cs typeface="Arial" charset="0"/>
                        </a:rPr>
                        <a:t>4544</a:t>
                      </a:r>
                    </a:p>
                  </a:txBody>
                  <a:tcPr marL="44450" marR="44450" marT="0" marB="0" anchor="ctr" horzOverflow="overflow">
                    <a:lnL>
                      <a:noFill/>
                    </a:lnL>
                    <a:lnR>
                      <a:noFill/>
                    </a:lnR>
                    <a:lnT>
                      <a:noFill/>
                    </a:lnT>
                    <a:lnB>
                      <a:noFill/>
                    </a:lnB>
                    <a:lnTlToBr>
                      <a:noFill/>
                    </a:lnTlToBr>
                    <a:lnBlToTr>
                      <a:noFill/>
                    </a:lnBlToTr>
                    <a:solidFill>
                      <a:schemeClr val="bg1"/>
                    </a:solidFill>
                  </a:tcPr>
                </a:tc>
              </a:tr>
              <a:tr h="452438">
                <a:tc vMerge="1">
                  <a:txBody>
                    <a:bodyPr/>
                    <a:lstStyle/>
                    <a:p>
                      <a:endParaRPr lang="it-IT"/>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2400" b="1" i="0" u="none" strike="noStrike" cap="none" normalizeH="0" baseline="0" smtClean="0">
                          <a:ln>
                            <a:noFill/>
                          </a:ln>
                          <a:solidFill>
                            <a:schemeClr val="tx1"/>
                          </a:solidFill>
                          <a:effectLst/>
                          <a:latin typeface="Arial" charset="0"/>
                          <a:ea typeface="Batang" pitchFamily="18" charset="-127"/>
                          <a:cs typeface="Times New Roman" pitchFamily="18" charset="0"/>
                        </a:rPr>
                        <a:t>29,2%</a:t>
                      </a:r>
                      <a:endParaRPr kumimoji="0" lang="it-IT" sz="2400" b="0" i="0" u="none" strike="noStrike" cap="none" normalizeH="0" baseline="0" smtClean="0">
                        <a:ln>
                          <a:noFill/>
                        </a:ln>
                        <a:solidFill>
                          <a:schemeClr val="tx1"/>
                        </a:solidFill>
                        <a:effectLst/>
                        <a:latin typeface="Times New Roman" pitchFamily="18" charset="0"/>
                        <a:ea typeface="Batang" pitchFamily="18" charset="-127"/>
                        <a:cs typeface="Times New Roman" pitchFamily="18" charset="0"/>
                      </a:endParaRPr>
                    </a:p>
                  </a:txBody>
                  <a:tcPr marL="44450" marR="4445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2400" b="0" i="0" u="none" strike="noStrike" cap="none" normalizeH="0" baseline="0" smtClean="0">
                          <a:ln>
                            <a:noFill/>
                          </a:ln>
                          <a:solidFill>
                            <a:schemeClr val="tx1"/>
                          </a:solidFill>
                          <a:effectLst/>
                          <a:latin typeface="Verdana" pitchFamily="34" charset="0"/>
                          <a:cs typeface="Arial" charset="0"/>
                        </a:rPr>
                        <a:t> </a:t>
                      </a:r>
                    </a:p>
                  </a:txBody>
                  <a:tcPr marL="44450" marR="44450" marT="0" marB="0" anchor="ctr" horzOverflow="overflow">
                    <a:lnL>
                      <a:noFill/>
                    </a:lnL>
                    <a:lnR>
                      <a:noFill/>
                    </a:lnR>
                    <a:lnT>
                      <a:noFill/>
                    </a:lnT>
                    <a:lnB>
                      <a:noFill/>
                    </a:lnB>
                    <a:lnTlToBr>
                      <a:noFill/>
                    </a:lnTlToBr>
                    <a:lnBlToTr>
                      <a:noFill/>
                    </a:lnBlToTr>
                    <a:solidFill>
                      <a:schemeClr val="bg1"/>
                    </a:solidFill>
                  </a:tcPr>
                </a:tc>
              </a:tr>
              <a:tr h="452438">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charset="0"/>
                          <a:ea typeface="Batang" pitchFamily="18" charset="-127"/>
                          <a:cs typeface="Times New Roman" pitchFamily="18" charset="0"/>
                        </a:rPr>
                        <a:t>GRUPPO C</a:t>
                      </a:r>
                      <a:endParaRPr kumimoji="0" lang="it-IT" sz="2000" b="0" i="0" u="none" strike="noStrike" cap="none" normalizeH="0" baseline="0" smtClean="0">
                        <a:ln>
                          <a:noFill/>
                        </a:ln>
                        <a:solidFill>
                          <a:schemeClr val="tx1"/>
                        </a:solidFill>
                        <a:effectLst/>
                        <a:latin typeface="Times New Roman" pitchFamily="18" charset="0"/>
                        <a:ea typeface="Batang" pitchFamily="18" charset="-127"/>
                        <a:cs typeface="Times New Roman" pitchFamily="18" charset="0"/>
                      </a:endParaRPr>
                    </a:p>
                  </a:txBody>
                  <a:tcPr marL="43200" marR="4320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smtClean="0">
                          <a:ln>
                            <a:noFill/>
                          </a:ln>
                          <a:solidFill>
                            <a:schemeClr val="tx1"/>
                          </a:solidFill>
                          <a:effectLst/>
                          <a:latin typeface="Arial" charset="0"/>
                          <a:ea typeface="Batang" pitchFamily="18" charset="-127"/>
                          <a:cs typeface="Times New Roman" pitchFamily="18" charset="0"/>
                        </a:rPr>
                        <a:t>1309</a:t>
                      </a:r>
                      <a:endParaRPr kumimoji="0" lang="it-IT" sz="1800" b="0" i="0" u="none" strike="noStrike" cap="none" normalizeH="0" baseline="0" smtClean="0">
                        <a:ln>
                          <a:noFill/>
                        </a:ln>
                        <a:solidFill>
                          <a:schemeClr val="tx1"/>
                        </a:solidFill>
                        <a:effectLst/>
                        <a:latin typeface="Times New Roman" pitchFamily="18" charset="0"/>
                        <a:ea typeface="Batang" pitchFamily="18" charset="-127"/>
                        <a:cs typeface="Times New Roman" pitchFamily="18" charset="0"/>
                      </a:endParaRPr>
                    </a:p>
                  </a:txBody>
                  <a:tcPr marL="44450" marR="4445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2400" b="0" i="0" u="none" strike="noStrike" cap="none" normalizeH="0" baseline="0" smtClean="0">
                          <a:ln>
                            <a:noFill/>
                          </a:ln>
                          <a:solidFill>
                            <a:schemeClr val="tx1"/>
                          </a:solidFill>
                          <a:effectLst/>
                          <a:latin typeface="Verdana" pitchFamily="34" charset="0"/>
                          <a:cs typeface="Arial" charset="0"/>
                        </a:rPr>
                        <a:t>4552</a:t>
                      </a:r>
                    </a:p>
                  </a:txBody>
                  <a:tcPr marL="44450" marR="44450" marT="0" marB="0" anchor="ctr" horzOverflow="overflow">
                    <a:lnL>
                      <a:noFill/>
                    </a:lnL>
                    <a:lnR>
                      <a:noFill/>
                    </a:lnR>
                    <a:lnT>
                      <a:noFill/>
                    </a:lnT>
                    <a:lnB>
                      <a:noFill/>
                    </a:lnB>
                    <a:lnTlToBr>
                      <a:noFill/>
                    </a:lnTlToBr>
                    <a:lnBlToTr>
                      <a:noFill/>
                    </a:lnBlToTr>
                    <a:solidFill>
                      <a:schemeClr val="bg1"/>
                    </a:solidFill>
                  </a:tcPr>
                </a:tc>
              </a:tr>
              <a:tr h="452438">
                <a:tc vMerge="1">
                  <a:txBody>
                    <a:bodyPr/>
                    <a:lstStyle/>
                    <a:p>
                      <a:endParaRPr lang="it-IT"/>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2400" b="1" i="0" u="none" strike="noStrike" cap="none" normalizeH="0" baseline="0" smtClean="0">
                          <a:ln>
                            <a:noFill/>
                          </a:ln>
                          <a:solidFill>
                            <a:schemeClr val="tx1"/>
                          </a:solidFill>
                          <a:effectLst/>
                          <a:latin typeface="Arial" charset="0"/>
                          <a:ea typeface="Batang" pitchFamily="18" charset="-127"/>
                          <a:cs typeface="Times New Roman" pitchFamily="18" charset="0"/>
                        </a:rPr>
                        <a:t>28,4%</a:t>
                      </a:r>
                      <a:endParaRPr kumimoji="0" lang="it-IT" sz="2400" b="0" i="0" u="none" strike="noStrike" cap="none" normalizeH="0" baseline="0" smtClean="0">
                        <a:ln>
                          <a:noFill/>
                        </a:ln>
                        <a:solidFill>
                          <a:schemeClr val="tx1"/>
                        </a:solidFill>
                        <a:effectLst/>
                        <a:latin typeface="Times New Roman" pitchFamily="18" charset="0"/>
                        <a:ea typeface="Batang" pitchFamily="18" charset="-127"/>
                        <a:cs typeface="Times New Roman" pitchFamily="18" charset="0"/>
                      </a:endParaRPr>
                    </a:p>
                  </a:txBody>
                  <a:tcPr marL="44450" marR="4445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Verdana" pitchFamily="34" charset="0"/>
                        <a:cs typeface="Arial" charset="0"/>
                      </a:endParaRPr>
                    </a:p>
                  </a:txBody>
                  <a:tcPr marL="44450" marR="44450" marT="0" marB="0" anchor="ctr" horzOverflow="overflow">
                    <a:lnL>
                      <a:noFill/>
                    </a:lnL>
                    <a:lnR>
                      <a:noFill/>
                    </a:lnR>
                    <a:lnT>
                      <a:noFill/>
                    </a:lnT>
                    <a:lnB>
                      <a:noFill/>
                    </a:lnB>
                    <a:lnTlToBr>
                      <a:noFill/>
                    </a:lnTlToBr>
                    <a:lnBlToTr>
                      <a:noFill/>
                    </a:lnBlToTr>
                    <a:solidFill>
                      <a:schemeClr val="bg1"/>
                    </a:solidFill>
                  </a:tcPr>
                </a:tc>
              </a:tr>
            </a:tbl>
          </a:graphicData>
        </a:graphic>
      </p:graphicFrame>
      <p:sp>
        <p:nvSpPr>
          <p:cNvPr id="28694" name="Rectangle 1"/>
          <p:cNvSpPr>
            <a:spLocks noChangeArrowheads="1"/>
          </p:cNvSpPr>
          <p:nvPr/>
        </p:nvSpPr>
        <p:spPr bwMode="auto">
          <a:xfrm>
            <a:off x="468313" y="809625"/>
            <a:ext cx="8207375" cy="655638"/>
          </a:xfrm>
          <a:prstGeom prst="rect">
            <a:avLst/>
          </a:prstGeom>
          <a:noFill/>
          <a:ln w="9525">
            <a:noFill/>
            <a:miter lim="800000"/>
            <a:headEnd/>
            <a:tailEnd/>
          </a:ln>
        </p:spPr>
        <p:txBody>
          <a:bodyPr rIns="422142" bIns="0" anchor="ctr">
            <a:spAutoFit/>
          </a:bodyPr>
          <a:lstStyle/>
          <a:p>
            <a:pPr algn="ctr"/>
            <a:r>
              <a:rPr lang="it-IT" sz="2000" b="1">
                <a:cs typeface="Times New Roman" pitchFamily="18" charset="0"/>
              </a:rPr>
              <a:t>Rispondenza all’invito per gruppo e tipologia di invito</a:t>
            </a:r>
            <a:endParaRPr lang="it-IT" sz="2000" b="1" u="sng">
              <a:cs typeface="Times New Roman" pitchFamily="18" charset="0"/>
            </a:endParaRPr>
          </a:p>
          <a:p>
            <a:pPr algn="ctr" eaLnBrk="0" hangingPunct="0"/>
            <a:r>
              <a:rPr lang="it-IT" altLang="ko-KR" sz="2000" b="1">
                <a:latin typeface="Times New Roman" pitchFamily="18" charset="0"/>
                <a:ea typeface="Batang" pitchFamily="18" charset="-127"/>
                <a:cs typeface="Times New Roman" pitchFamily="18" charset="0"/>
              </a:rPr>
              <a:t>	Aderenti entro 90 giorni dall’invito</a:t>
            </a:r>
            <a:endParaRPr lang="it-IT" altLang="ko-KR" sz="2000">
              <a:cs typeface="맑은 고딕"/>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14"/>
          <p:cNvSpPr>
            <a:spLocks noGrp="1"/>
          </p:cNvSpPr>
          <p:nvPr>
            <p:ph type="title"/>
          </p:nvPr>
        </p:nvSpPr>
        <p:spPr/>
        <p:txBody>
          <a:bodyPr/>
          <a:lstStyle/>
          <a:p>
            <a:pPr eaLnBrk="1" hangingPunct="1"/>
            <a:r>
              <a:rPr lang="it-IT" smtClean="0"/>
              <a:t>Torino Novara Verona</a:t>
            </a:r>
          </a:p>
        </p:txBody>
      </p:sp>
      <p:graphicFrame>
        <p:nvGraphicFramePr>
          <p:cNvPr id="30771" name="Group 51"/>
          <p:cNvGraphicFramePr>
            <a:graphicFrameLocks noGrp="1"/>
          </p:cNvGraphicFramePr>
          <p:nvPr>
            <p:ph idx="1"/>
          </p:nvPr>
        </p:nvGraphicFramePr>
        <p:xfrm>
          <a:off x="457200" y="1600200"/>
          <a:ext cx="7786688" cy="5248275"/>
        </p:xfrm>
        <a:graphic>
          <a:graphicData uri="http://schemas.openxmlformats.org/drawingml/2006/table">
            <a:tbl>
              <a:tblPr/>
              <a:tblGrid>
                <a:gridCol w="2039938"/>
                <a:gridCol w="1774825"/>
                <a:gridCol w="2147887"/>
                <a:gridCol w="1824038"/>
              </a:tblGrid>
              <a:tr h="669925">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it-IT" sz="2400" b="1" i="0" u="none" strike="noStrike" cap="none" normalizeH="0" baseline="0" smtClean="0">
                          <a:ln>
                            <a:noFill/>
                          </a:ln>
                          <a:solidFill>
                            <a:schemeClr val="tx1"/>
                          </a:solidFill>
                          <a:effectLst/>
                          <a:latin typeface="Verdana" pitchFamily="34" charset="0"/>
                          <a:cs typeface="Arial" charset="0"/>
                        </a:rPr>
                        <a:t>RS</a:t>
                      </a:r>
                      <a:endParaRPr kumimoji="0" lang="it-IT" sz="2400" b="0" i="0" u="none" strike="noStrike" cap="none" normalizeH="0" baseline="0" smtClean="0">
                        <a:ln>
                          <a:noFill/>
                        </a:ln>
                        <a:solidFill>
                          <a:schemeClr val="tx1"/>
                        </a:solidFill>
                        <a:effectLst/>
                        <a:latin typeface="Verdana" pitchFamily="34" charset="0"/>
                        <a:cs typeface="Arial" charset="0"/>
                      </a:endParaRPr>
                    </a:p>
                  </a:txBody>
                  <a:tcPr anchor="ctr" horzOverflow="overflow">
                    <a:lnL>
                      <a:noFill/>
                    </a:lnL>
                    <a:lnR>
                      <a:noFill/>
                    </a:lnR>
                    <a:lnT>
                      <a:noFill/>
                    </a:lnT>
                    <a:lnB>
                      <a:noFill/>
                    </a:lnB>
                    <a:lnTlToBr>
                      <a:noFill/>
                    </a:lnTlToBr>
                    <a:lnBlToTr>
                      <a:noFill/>
                    </a:lnBlToTr>
                    <a:solidFill>
                      <a:srgbClr val="FFFF00"/>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it-IT" sz="1800" b="1" i="0" u="none" strike="noStrike" cap="none" normalizeH="0" baseline="0" smtClean="0">
                          <a:ln>
                            <a:noFill/>
                          </a:ln>
                          <a:solidFill>
                            <a:schemeClr val="tx1"/>
                          </a:solidFill>
                          <a:effectLst/>
                          <a:latin typeface="Verdana" pitchFamily="34" charset="0"/>
                          <a:cs typeface="Arial" charset="0"/>
                        </a:rPr>
                        <a:t>INVITATI</a:t>
                      </a:r>
                      <a:endParaRPr kumimoji="0" lang="it-IT" sz="1800" b="0" i="0" u="none" strike="noStrike" cap="none" normalizeH="0" baseline="0" smtClean="0">
                        <a:ln>
                          <a:noFill/>
                        </a:ln>
                        <a:solidFill>
                          <a:schemeClr val="tx1"/>
                        </a:solidFill>
                        <a:effectLst/>
                        <a:latin typeface="Verdana" pitchFamily="34" charset="0"/>
                        <a:cs typeface="Arial" charset="0"/>
                      </a:endParaRPr>
                    </a:p>
                  </a:txBody>
                  <a:tcPr anchor="ctr" horzOverflow="overflow">
                    <a:lnL>
                      <a:noFill/>
                    </a:lnL>
                    <a:lnR>
                      <a:noFill/>
                    </a:lnR>
                    <a:lnT>
                      <a:noFill/>
                    </a:lnT>
                    <a:lnB>
                      <a:noFill/>
                    </a:lnB>
                    <a:lnTlToBr>
                      <a:noFill/>
                    </a:lnTlToBr>
                    <a:lnBlToTr>
                      <a:noFill/>
                    </a:lnBlToTr>
                    <a:solidFill>
                      <a:srgbClr val="FFFF00"/>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it-IT" sz="1800" b="1" i="0" u="none" strike="noStrike" cap="none" normalizeH="0" baseline="0" smtClean="0">
                          <a:ln>
                            <a:noFill/>
                          </a:ln>
                          <a:solidFill>
                            <a:schemeClr val="tx1"/>
                          </a:solidFill>
                          <a:effectLst/>
                          <a:latin typeface="Verdana" pitchFamily="34" charset="0"/>
                          <a:cs typeface="Arial" charset="0"/>
                        </a:rPr>
                        <a:t>ADERENTI I INVITO</a:t>
                      </a:r>
                      <a:endParaRPr kumimoji="0" lang="it-IT" sz="1800" b="0" i="0" u="none" strike="noStrike" cap="none" normalizeH="0" baseline="0" smtClean="0">
                        <a:ln>
                          <a:noFill/>
                        </a:ln>
                        <a:solidFill>
                          <a:schemeClr val="tx1"/>
                        </a:solidFill>
                        <a:effectLst/>
                        <a:latin typeface="Verdana" pitchFamily="34" charset="0"/>
                        <a:cs typeface="Arial" charset="0"/>
                      </a:endParaRPr>
                    </a:p>
                  </a:txBody>
                  <a:tcPr anchor="ctr" horzOverflow="overflow">
                    <a:lnL>
                      <a:noFill/>
                    </a:lnL>
                    <a:lnR>
                      <a:noFill/>
                    </a:lnR>
                    <a:lnT>
                      <a:noFill/>
                    </a:lnT>
                    <a:lnB>
                      <a:noFill/>
                    </a:lnB>
                    <a:lnTlToBr>
                      <a:noFill/>
                    </a:lnTlToBr>
                    <a:lnBlToTr>
                      <a:noFill/>
                    </a:lnBlToTr>
                    <a:solidFill>
                      <a:srgbClr val="FFFF00"/>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it-IT" sz="1800" b="1" i="0" u="none" strike="noStrike" cap="none" normalizeH="0" baseline="0" smtClean="0">
                          <a:ln>
                            <a:noFill/>
                          </a:ln>
                          <a:solidFill>
                            <a:schemeClr val="tx1"/>
                          </a:solidFill>
                          <a:effectLst/>
                          <a:latin typeface="Verdana" pitchFamily="34" charset="0"/>
                          <a:cs typeface="Arial" charset="0"/>
                        </a:rPr>
                        <a:t> </a:t>
                      </a:r>
                      <a:endParaRPr kumimoji="0" lang="it-IT" sz="1800" b="0" i="0" u="none" strike="noStrike" cap="none" normalizeH="0" baseline="0" smtClean="0">
                        <a:ln>
                          <a:noFill/>
                        </a:ln>
                        <a:solidFill>
                          <a:schemeClr val="tx1"/>
                        </a:solidFill>
                        <a:effectLst/>
                        <a:latin typeface="Verdana" pitchFamily="34" charset="0"/>
                        <a:cs typeface="Arial" charset="0"/>
                      </a:endParaRPr>
                    </a:p>
                  </a:txBody>
                  <a:tcPr anchor="ctr" horzOverflow="overflow">
                    <a:lnL>
                      <a:noFill/>
                    </a:lnL>
                    <a:lnR>
                      <a:noFill/>
                    </a:lnR>
                    <a:lnT>
                      <a:noFill/>
                    </a:lnT>
                    <a:lnB>
                      <a:noFill/>
                    </a:lnB>
                    <a:lnTlToBr>
                      <a:noFill/>
                    </a:lnTlToBr>
                    <a:lnBlToTr>
                      <a:noFill/>
                    </a:lnBlToTr>
                    <a:solidFill>
                      <a:srgbClr val="FFFF00"/>
                    </a:solidFill>
                  </a:tcPr>
                </a:tc>
              </a:tr>
              <a:tr h="423863">
                <a:tc vMerge="1">
                  <a:txBody>
                    <a:bodyPr/>
                    <a:lstStyle/>
                    <a:p>
                      <a:endParaRPr lang="it-IT"/>
                    </a:p>
                  </a:txBody>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it-IT" sz="1600" b="1" i="1" u="none" strike="noStrike" cap="none" normalizeH="0" baseline="0" smtClean="0">
                          <a:ln>
                            <a:noFill/>
                          </a:ln>
                          <a:solidFill>
                            <a:schemeClr val="tx1"/>
                          </a:solidFill>
                          <a:effectLst/>
                          <a:latin typeface="Verdana" pitchFamily="34" charset="0"/>
                          <a:cs typeface="Arial" charset="0"/>
                        </a:rPr>
                        <a:t>N            </a:t>
                      </a:r>
                      <a:endParaRPr kumimoji="0" lang="it-IT" sz="1600" b="0" i="0" u="none" strike="noStrike" cap="none" normalizeH="0" baseline="0" smtClean="0">
                        <a:ln>
                          <a:noFill/>
                        </a:ln>
                        <a:solidFill>
                          <a:schemeClr val="tx1"/>
                        </a:solidFill>
                        <a:effectLst/>
                        <a:latin typeface="Verdana" pitchFamily="34" charset="0"/>
                        <a:cs typeface="Arial" charset="0"/>
                      </a:endParaRPr>
                    </a:p>
                  </a:txBody>
                  <a:tcPr anchor="ctr" horzOverflow="overflow">
                    <a:lnL>
                      <a:noFill/>
                    </a:lnL>
                    <a:lnR>
                      <a:noFill/>
                    </a:lnR>
                    <a:lnT>
                      <a:noFill/>
                    </a:lnT>
                    <a:lnB>
                      <a:noFill/>
                    </a:lnB>
                    <a:lnTlToBr>
                      <a:noFill/>
                    </a:lnTlToBr>
                    <a:lnBlToTr>
                      <a:noFill/>
                    </a:lnBlToTr>
                    <a:solidFill>
                      <a:srgbClr val="FFFF00"/>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it-IT" sz="1600" b="1" i="1" u="none" strike="noStrike" cap="none" normalizeH="0" baseline="0" smtClean="0">
                          <a:ln>
                            <a:noFill/>
                          </a:ln>
                          <a:solidFill>
                            <a:schemeClr val="tx1"/>
                          </a:solidFill>
                          <a:effectLst/>
                          <a:latin typeface="Verdana" pitchFamily="34" charset="0"/>
                          <a:cs typeface="Arial" charset="0"/>
                        </a:rPr>
                        <a:t>N </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0" lang="it-IT" sz="1600" b="1" i="1" u="none" strike="noStrike" cap="none" normalizeH="0" baseline="0" smtClean="0">
                          <a:ln>
                            <a:noFill/>
                          </a:ln>
                          <a:solidFill>
                            <a:schemeClr val="tx1"/>
                          </a:solidFill>
                          <a:effectLst/>
                          <a:latin typeface="Verdana" pitchFamily="34" charset="0"/>
                          <a:cs typeface="Arial" charset="0"/>
                        </a:rPr>
                        <a:t>%</a:t>
                      </a:r>
                      <a:endParaRPr kumimoji="0" lang="it-IT" sz="1600" b="0" i="0" u="none" strike="noStrike" cap="none" normalizeH="0" baseline="0" smtClean="0">
                        <a:ln>
                          <a:noFill/>
                        </a:ln>
                        <a:solidFill>
                          <a:schemeClr val="tx1"/>
                        </a:solidFill>
                        <a:effectLst/>
                        <a:latin typeface="Verdana" pitchFamily="34" charset="0"/>
                        <a:cs typeface="Arial" charset="0"/>
                      </a:endParaRPr>
                    </a:p>
                  </a:txBody>
                  <a:tcPr anchor="ctr" horzOverflow="overflow">
                    <a:lnL>
                      <a:noFill/>
                    </a:lnL>
                    <a:lnR>
                      <a:noFill/>
                    </a:lnR>
                    <a:lnT>
                      <a:noFill/>
                    </a:lnT>
                    <a:lnB>
                      <a:noFill/>
                    </a:lnB>
                    <a:lnTlToBr>
                      <a:noFill/>
                    </a:lnTlToBr>
                    <a:lnBlToTr>
                      <a:noFill/>
                    </a:lnBlToTr>
                    <a:solidFill>
                      <a:srgbClr val="FFFF00"/>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it-IT" sz="1600" b="1" i="1" u="none" strike="noStrike" cap="none" normalizeH="0" baseline="0" smtClean="0">
                          <a:ln>
                            <a:noFill/>
                          </a:ln>
                          <a:solidFill>
                            <a:schemeClr val="tx1"/>
                          </a:solidFill>
                          <a:effectLst/>
                          <a:latin typeface="Verdana" pitchFamily="34" charset="0"/>
                          <a:cs typeface="Arial" charset="0"/>
                        </a:rPr>
                        <a:t> </a:t>
                      </a:r>
                      <a:endParaRPr kumimoji="0" lang="it-IT" sz="1600" b="0" i="0" u="none" strike="noStrike" cap="none" normalizeH="0" baseline="0" smtClean="0">
                        <a:ln>
                          <a:noFill/>
                        </a:ln>
                        <a:solidFill>
                          <a:schemeClr val="tx1"/>
                        </a:solidFill>
                        <a:effectLst/>
                        <a:latin typeface="Verdana" pitchFamily="34" charset="0"/>
                        <a:cs typeface="Arial" charset="0"/>
                      </a:endParaRPr>
                    </a:p>
                  </a:txBody>
                  <a:tcPr anchor="ctr" horzOverflow="overflow">
                    <a:lnL>
                      <a:noFill/>
                    </a:lnL>
                    <a:lnR>
                      <a:noFill/>
                    </a:lnR>
                    <a:lnT>
                      <a:noFill/>
                    </a:lnT>
                    <a:lnB>
                      <a:noFill/>
                    </a:lnB>
                    <a:lnTlToBr>
                      <a:noFill/>
                    </a:lnTlToBr>
                    <a:lnBlToTr>
                      <a:noFill/>
                    </a:lnBlToTr>
                    <a:solidFill>
                      <a:srgbClr val="FFFF00"/>
                    </a:solidFill>
                  </a:tcPr>
                </a:tc>
              </a:tr>
              <a:tr h="298450">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it-IT" sz="1800" b="1" i="0" u="none" strike="noStrike" cap="none" normalizeH="0" baseline="0" smtClean="0">
                          <a:ln>
                            <a:noFill/>
                          </a:ln>
                          <a:solidFill>
                            <a:schemeClr val="tx1"/>
                          </a:solidFill>
                          <a:effectLst/>
                          <a:latin typeface="Verdana" pitchFamily="34" charset="0"/>
                          <a:cs typeface="Arial" charset="0"/>
                        </a:rPr>
                        <a:t>GRUPPO A</a:t>
                      </a:r>
                      <a:endParaRPr kumimoji="0" lang="it-IT" sz="1800" b="0" i="0" u="none" strike="noStrike" cap="none" normalizeH="0" baseline="0" smtClean="0">
                        <a:ln>
                          <a:noFill/>
                        </a:ln>
                        <a:solidFill>
                          <a:schemeClr val="tx1"/>
                        </a:solidFill>
                        <a:effectLst/>
                        <a:latin typeface="Verdana" pitchFamily="34" charset="0"/>
                        <a:cs typeface="Arial" charset="0"/>
                      </a:endParaRPr>
                    </a:p>
                  </a:txBody>
                  <a:tcPr anchor="ctr" horzOverflow="overflow">
                    <a:lnL>
                      <a:noFill/>
                    </a:lnL>
                    <a:lnR>
                      <a:noFill/>
                    </a:lnR>
                    <a:lnT>
                      <a:noFill/>
                    </a:lnT>
                    <a:lnB>
                      <a:noFill/>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2400" b="0" i="0" u="none" strike="noStrike" cap="none" normalizeH="0" baseline="0" smtClean="0">
                          <a:ln>
                            <a:noFill/>
                          </a:ln>
                          <a:solidFill>
                            <a:schemeClr val="tx1"/>
                          </a:solidFill>
                          <a:effectLst/>
                          <a:latin typeface="Verdana" pitchFamily="34" charset="0"/>
                          <a:cs typeface="Arial" charset="0"/>
                        </a:rPr>
                        <a:t>4565</a:t>
                      </a:r>
                    </a:p>
                  </a:txBody>
                  <a:tcPr anchor="b" horzOverflow="overflow">
                    <a:lnL>
                      <a:noFill/>
                    </a:lnL>
                    <a:lnR>
                      <a:noFill/>
                    </a:lnR>
                    <a:lnT>
                      <a:noFill/>
                    </a:lnT>
                    <a:lnB>
                      <a:noFill/>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2400" b="0" i="0" u="none" strike="noStrike" cap="none" normalizeH="0" baseline="0" smtClean="0">
                          <a:ln>
                            <a:noFill/>
                          </a:ln>
                          <a:solidFill>
                            <a:schemeClr val="tx1"/>
                          </a:solidFill>
                          <a:effectLst/>
                          <a:latin typeface="Verdana" pitchFamily="34" charset="0"/>
                          <a:cs typeface="Arial" charset="0"/>
                        </a:rPr>
                        <a:t>968</a:t>
                      </a:r>
                    </a:p>
                  </a:txBody>
                  <a:tcPr anchor="b" horzOverflow="overflow">
                    <a:lnL>
                      <a:noFill/>
                    </a:lnL>
                    <a:lnR>
                      <a:noFill/>
                    </a:lnR>
                    <a:lnT>
                      <a:noFill/>
                    </a:lnT>
                    <a:lnB>
                      <a:noFill/>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2400" b="0" i="0" u="none" strike="noStrike" cap="none" normalizeH="0" baseline="0" smtClean="0">
                          <a:ln>
                            <a:noFill/>
                          </a:ln>
                          <a:solidFill>
                            <a:schemeClr val="tx1"/>
                          </a:solidFill>
                          <a:effectLst/>
                          <a:latin typeface="Verdana" pitchFamily="34" charset="0"/>
                          <a:cs typeface="Arial" charset="0"/>
                        </a:rPr>
                        <a:t> </a:t>
                      </a:r>
                    </a:p>
                  </a:txBody>
                  <a:tcPr anchor="b" horzOverflow="overflow">
                    <a:lnL>
                      <a:noFill/>
                    </a:lnL>
                    <a:lnR>
                      <a:noFill/>
                    </a:lnR>
                    <a:lnT>
                      <a:noFill/>
                    </a:lnT>
                    <a:lnB>
                      <a:noFill/>
                    </a:lnB>
                    <a:lnTlToBr>
                      <a:noFill/>
                    </a:lnTlToBr>
                    <a:lnBlToTr>
                      <a:noFill/>
                    </a:lnBlToTr>
                    <a:solidFill>
                      <a:srgbClr val="FFFF00"/>
                    </a:solidFill>
                  </a:tcPr>
                </a:tc>
              </a:tr>
              <a:tr h="298450">
                <a:tc vMerge="1">
                  <a:txBody>
                    <a:bodyPr/>
                    <a:lstStyle/>
                    <a:p>
                      <a:endParaRPr lang="it-IT"/>
                    </a:p>
                  </a:txBody>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2400" b="0" i="0" u="none" strike="noStrike" cap="none" normalizeH="0" baseline="0" smtClean="0">
                          <a:ln>
                            <a:noFill/>
                          </a:ln>
                          <a:solidFill>
                            <a:schemeClr val="tx1"/>
                          </a:solidFill>
                          <a:effectLst/>
                          <a:latin typeface="Verdana" pitchFamily="34" charset="0"/>
                          <a:cs typeface="Arial" charset="0"/>
                        </a:rPr>
                        <a:t> </a:t>
                      </a:r>
                    </a:p>
                  </a:txBody>
                  <a:tcPr anchor="b" horzOverflow="overflow">
                    <a:lnL>
                      <a:noFill/>
                    </a:lnL>
                    <a:lnR>
                      <a:noFill/>
                    </a:lnR>
                    <a:lnT>
                      <a:noFill/>
                    </a:lnT>
                    <a:lnB>
                      <a:noFill/>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2400" b="0" i="0" u="none" strike="noStrike" cap="none" normalizeH="0" baseline="0" smtClean="0">
                          <a:ln>
                            <a:noFill/>
                          </a:ln>
                          <a:solidFill>
                            <a:schemeClr val="tx1"/>
                          </a:solidFill>
                          <a:effectLst/>
                          <a:latin typeface="Verdana" pitchFamily="34" charset="0"/>
                          <a:cs typeface="Arial" charset="0"/>
                        </a:rPr>
                        <a:t>21,2%</a:t>
                      </a:r>
                    </a:p>
                  </a:txBody>
                  <a:tcPr anchor="b" horzOverflow="overflow">
                    <a:lnL>
                      <a:noFill/>
                    </a:lnL>
                    <a:lnR>
                      <a:noFill/>
                    </a:lnR>
                    <a:lnT>
                      <a:noFill/>
                    </a:lnT>
                    <a:lnB>
                      <a:noFill/>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2400" b="0" i="0" u="none" strike="noStrike" cap="none" normalizeH="0" baseline="0" smtClean="0">
                          <a:ln>
                            <a:noFill/>
                          </a:ln>
                          <a:solidFill>
                            <a:schemeClr val="tx1"/>
                          </a:solidFill>
                          <a:effectLst/>
                          <a:latin typeface="Verdana" pitchFamily="34" charset="0"/>
                          <a:cs typeface="Arial" charset="0"/>
                        </a:rPr>
                        <a:t> </a:t>
                      </a:r>
                    </a:p>
                  </a:txBody>
                  <a:tcPr anchor="b" horzOverflow="overflow">
                    <a:lnL>
                      <a:noFill/>
                    </a:lnL>
                    <a:lnR>
                      <a:noFill/>
                    </a:lnR>
                    <a:lnT>
                      <a:noFill/>
                    </a:lnT>
                    <a:lnB>
                      <a:noFill/>
                    </a:lnB>
                    <a:lnTlToBr>
                      <a:noFill/>
                    </a:lnTlToBr>
                    <a:lnBlToTr>
                      <a:noFill/>
                    </a:lnBlToTr>
                    <a:solidFill>
                      <a:srgbClr val="FFFF00"/>
                    </a:solidFill>
                  </a:tcPr>
                </a:tc>
              </a:tr>
              <a:tr h="300038">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it-IT" sz="1800" b="1" i="0" u="none" strike="noStrike" cap="none" normalizeH="0" baseline="0" smtClean="0">
                          <a:ln>
                            <a:noFill/>
                          </a:ln>
                          <a:solidFill>
                            <a:schemeClr val="tx1"/>
                          </a:solidFill>
                          <a:effectLst/>
                          <a:latin typeface="Verdana" pitchFamily="34" charset="0"/>
                          <a:cs typeface="Arial" charset="0"/>
                        </a:rPr>
                        <a:t>GRUPPO B</a:t>
                      </a:r>
                      <a:endParaRPr kumimoji="0" lang="it-IT" sz="1800" b="0" i="0" u="none" strike="noStrike" cap="none" normalizeH="0" baseline="0" smtClean="0">
                        <a:ln>
                          <a:noFill/>
                        </a:ln>
                        <a:solidFill>
                          <a:schemeClr val="tx1"/>
                        </a:solidFill>
                        <a:effectLst/>
                        <a:latin typeface="Verdana" pitchFamily="34" charset="0"/>
                        <a:cs typeface="Arial" charset="0"/>
                      </a:endParaRPr>
                    </a:p>
                  </a:txBody>
                  <a:tcPr anchor="ctr" horzOverflow="overflow">
                    <a:lnL>
                      <a:noFill/>
                    </a:lnL>
                    <a:lnR>
                      <a:noFill/>
                    </a:lnR>
                    <a:lnT>
                      <a:noFill/>
                    </a:lnT>
                    <a:lnB>
                      <a:noFill/>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2400" b="0" i="0" u="none" strike="noStrike" cap="none" normalizeH="0" baseline="0" smtClean="0">
                          <a:ln>
                            <a:noFill/>
                          </a:ln>
                          <a:solidFill>
                            <a:schemeClr val="tx1"/>
                          </a:solidFill>
                          <a:effectLst/>
                          <a:latin typeface="Verdana" pitchFamily="34" charset="0"/>
                          <a:cs typeface="Arial" charset="0"/>
                        </a:rPr>
                        <a:t>4544</a:t>
                      </a:r>
                    </a:p>
                  </a:txBody>
                  <a:tcPr anchor="b" horzOverflow="overflow">
                    <a:lnL>
                      <a:noFill/>
                    </a:lnL>
                    <a:lnR>
                      <a:noFill/>
                    </a:lnR>
                    <a:lnT>
                      <a:noFill/>
                    </a:lnT>
                    <a:lnB>
                      <a:noFill/>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2400" b="0" i="0" u="none" strike="noStrike" cap="none" normalizeH="0" baseline="0" smtClean="0">
                          <a:ln>
                            <a:noFill/>
                          </a:ln>
                          <a:solidFill>
                            <a:schemeClr val="tx1"/>
                          </a:solidFill>
                          <a:effectLst/>
                          <a:latin typeface="Verdana" pitchFamily="34" charset="0"/>
                          <a:cs typeface="Arial" charset="0"/>
                        </a:rPr>
                        <a:t>1226</a:t>
                      </a:r>
                    </a:p>
                  </a:txBody>
                  <a:tcPr anchor="b" horzOverflow="overflow">
                    <a:lnL>
                      <a:noFill/>
                    </a:lnL>
                    <a:lnR>
                      <a:noFill/>
                    </a:lnR>
                    <a:lnT>
                      <a:noFill/>
                    </a:lnT>
                    <a:lnB>
                      <a:noFill/>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2400" b="0" i="0" u="none" strike="noStrike" cap="none" normalizeH="0" baseline="0" smtClean="0">
                          <a:ln>
                            <a:noFill/>
                          </a:ln>
                          <a:solidFill>
                            <a:schemeClr val="tx1"/>
                          </a:solidFill>
                          <a:effectLst/>
                          <a:latin typeface="Verdana" pitchFamily="34" charset="0"/>
                          <a:cs typeface="Arial" charset="0"/>
                        </a:rPr>
                        <a:t> </a:t>
                      </a:r>
                    </a:p>
                  </a:txBody>
                  <a:tcPr anchor="b" horzOverflow="overflow">
                    <a:lnL>
                      <a:noFill/>
                    </a:lnL>
                    <a:lnR>
                      <a:noFill/>
                    </a:lnR>
                    <a:lnT>
                      <a:noFill/>
                    </a:lnT>
                    <a:lnB>
                      <a:noFill/>
                    </a:lnB>
                    <a:lnTlToBr>
                      <a:noFill/>
                    </a:lnTlToBr>
                    <a:lnBlToTr>
                      <a:noFill/>
                    </a:lnBlToTr>
                    <a:solidFill>
                      <a:srgbClr val="FFFF00"/>
                    </a:solidFill>
                  </a:tcPr>
                </a:tc>
              </a:tr>
              <a:tr h="298450">
                <a:tc vMerge="1">
                  <a:txBody>
                    <a:bodyPr/>
                    <a:lstStyle/>
                    <a:p>
                      <a:endParaRPr lang="it-IT"/>
                    </a:p>
                  </a:txBody>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2400" b="0" i="0" u="none" strike="noStrike" cap="none" normalizeH="0" baseline="0" smtClean="0">
                          <a:ln>
                            <a:noFill/>
                          </a:ln>
                          <a:solidFill>
                            <a:schemeClr val="tx1"/>
                          </a:solidFill>
                          <a:effectLst/>
                          <a:latin typeface="Verdana" pitchFamily="34" charset="0"/>
                          <a:cs typeface="Arial" charset="0"/>
                        </a:rPr>
                        <a:t> </a:t>
                      </a:r>
                    </a:p>
                  </a:txBody>
                  <a:tcPr anchor="b" horzOverflow="overflow">
                    <a:lnL>
                      <a:noFill/>
                    </a:lnL>
                    <a:lnR>
                      <a:noFill/>
                    </a:lnR>
                    <a:lnT>
                      <a:noFill/>
                    </a:lnT>
                    <a:lnB>
                      <a:noFill/>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2400" b="0" i="0" u="none" strike="noStrike" cap="none" normalizeH="0" baseline="0" smtClean="0">
                          <a:ln>
                            <a:noFill/>
                          </a:ln>
                          <a:solidFill>
                            <a:schemeClr val="tx1"/>
                          </a:solidFill>
                          <a:effectLst/>
                          <a:latin typeface="Verdana" pitchFamily="34" charset="0"/>
                          <a:cs typeface="Arial" charset="0"/>
                        </a:rPr>
                        <a:t>27,0%</a:t>
                      </a:r>
                    </a:p>
                  </a:txBody>
                  <a:tcPr anchor="b" horzOverflow="overflow">
                    <a:lnL>
                      <a:noFill/>
                    </a:lnL>
                    <a:lnR>
                      <a:noFill/>
                    </a:lnR>
                    <a:lnT>
                      <a:noFill/>
                    </a:lnT>
                    <a:lnB>
                      <a:noFill/>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2400" b="0" i="0" u="none" strike="noStrike" cap="none" normalizeH="0" baseline="0" smtClean="0">
                          <a:ln>
                            <a:noFill/>
                          </a:ln>
                          <a:solidFill>
                            <a:schemeClr val="tx1"/>
                          </a:solidFill>
                          <a:effectLst/>
                          <a:latin typeface="Verdana" pitchFamily="34" charset="0"/>
                          <a:cs typeface="Arial" charset="0"/>
                        </a:rPr>
                        <a:t> </a:t>
                      </a:r>
                    </a:p>
                  </a:txBody>
                  <a:tcPr anchor="b" horzOverflow="overflow">
                    <a:lnL>
                      <a:noFill/>
                    </a:lnL>
                    <a:lnR>
                      <a:noFill/>
                    </a:lnR>
                    <a:lnT>
                      <a:noFill/>
                    </a:lnT>
                    <a:lnB>
                      <a:noFill/>
                    </a:lnB>
                    <a:lnTlToBr>
                      <a:noFill/>
                    </a:lnTlToBr>
                    <a:lnBlToTr>
                      <a:noFill/>
                    </a:lnBlToTr>
                    <a:solidFill>
                      <a:srgbClr val="FFFF00"/>
                    </a:solidFill>
                  </a:tcPr>
                </a:tc>
              </a:tr>
              <a:tr h="298450">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it-IT" sz="1800" b="1" i="0" u="none" strike="noStrike" cap="none" normalizeH="0" baseline="0" smtClean="0">
                          <a:ln>
                            <a:noFill/>
                          </a:ln>
                          <a:solidFill>
                            <a:schemeClr val="tx1"/>
                          </a:solidFill>
                          <a:effectLst/>
                          <a:latin typeface="Verdana" pitchFamily="34" charset="0"/>
                          <a:cs typeface="Arial" charset="0"/>
                        </a:rPr>
                        <a:t>GRUPPO C</a:t>
                      </a:r>
                      <a:endParaRPr kumimoji="0" lang="it-IT" sz="1800" b="0" i="0" u="none" strike="noStrike" cap="none" normalizeH="0" baseline="0" smtClean="0">
                        <a:ln>
                          <a:noFill/>
                        </a:ln>
                        <a:solidFill>
                          <a:schemeClr val="tx1"/>
                        </a:solidFill>
                        <a:effectLst/>
                        <a:latin typeface="Verdana" pitchFamily="34" charset="0"/>
                        <a:cs typeface="Arial" charset="0"/>
                      </a:endParaRPr>
                    </a:p>
                  </a:txBody>
                  <a:tcPr anchor="ctr" horzOverflow="overflow">
                    <a:lnL>
                      <a:noFill/>
                    </a:lnL>
                    <a:lnR>
                      <a:noFill/>
                    </a:lnR>
                    <a:lnT>
                      <a:noFill/>
                    </a:lnT>
                    <a:lnB>
                      <a:noFill/>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2400" b="0" i="0" u="none" strike="noStrike" cap="none" normalizeH="0" baseline="0" smtClean="0">
                          <a:ln>
                            <a:noFill/>
                          </a:ln>
                          <a:solidFill>
                            <a:schemeClr val="tx1"/>
                          </a:solidFill>
                          <a:effectLst/>
                          <a:latin typeface="Verdana" pitchFamily="34" charset="0"/>
                          <a:cs typeface="Arial" charset="0"/>
                        </a:rPr>
                        <a:t>4552</a:t>
                      </a:r>
                    </a:p>
                  </a:txBody>
                  <a:tcPr anchor="b" horzOverflow="overflow">
                    <a:lnL>
                      <a:noFill/>
                    </a:lnL>
                    <a:lnR>
                      <a:noFill/>
                    </a:lnR>
                    <a:lnT>
                      <a:noFill/>
                    </a:lnT>
                    <a:lnB>
                      <a:noFill/>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2400" b="0" i="0" u="none" strike="noStrike" cap="none" normalizeH="0" baseline="0" smtClean="0">
                          <a:ln>
                            <a:noFill/>
                          </a:ln>
                          <a:solidFill>
                            <a:schemeClr val="tx1"/>
                          </a:solidFill>
                          <a:effectLst/>
                          <a:latin typeface="Verdana" pitchFamily="34" charset="0"/>
                          <a:cs typeface="Arial" charset="0"/>
                        </a:rPr>
                        <a:t>1181</a:t>
                      </a:r>
                    </a:p>
                  </a:txBody>
                  <a:tcPr anchor="b" horzOverflow="overflow">
                    <a:lnL>
                      <a:noFill/>
                    </a:lnL>
                    <a:lnR>
                      <a:noFill/>
                    </a:lnR>
                    <a:lnT>
                      <a:noFill/>
                    </a:lnT>
                    <a:lnB>
                      <a:noFill/>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2400" b="0" i="0" u="none" strike="noStrike" cap="none" normalizeH="0" baseline="0" smtClean="0">
                          <a:ln>
                            <a:noFill/>
                          </a:ln>
                          <a:solidFill>
                            <a:schemeClr val="tx1"/>
                          </a:solidFill>
                          <a:effectLst/>
                          <a:latin typeface="Verdana" pitchFamily="34" charset="0"/>
                          <a:cs typeface="Arial" charset="0"/>
                        </a:rPr>
                        <a:t> </a:t>
                      </a:r>
                    </a:p>
                  </a:txBody>
                  <a:tcPr anchor="b" horzOverflow="overflow">
                    <a:lnL>
                      <a:noFill/>
                    </a:lnL>
                    <a:lnR>
                      <a:noFill/>
                    </a:lnR>
                    <a:lnT>
                      <a:noFill/>
                    </a:lnT>
                    <a:lnB>
                      <a:noFill/>
                    </a:lnB>
                    <a:lnTlToBr>
                      <a:noFill/>
                    </a:lnTlToBr>
                    <a:lnBlToTr>
                      <a:noFill/>
                    </a:lnBlToTr>
                    <a:solidFill>
                      <a:srgbClr val="FFFF00"/>
                    </a:solidFill>
                  </a:tcPr>
                </a:tc>
              </a:tr>
              <a:tr h="298450">
                <a:tc vMerge="1">
                  <a:txBody>
                    <a:bodyPr/>
                    <a:lstStyle/>
                    <a:p>
                      <a:endParaRPr lang="it-IT"/>
                    </a:p>
                  </a:txBody>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2400" b="0" i="0" u="none" strike="noStrike" cap="none" normalizeH="0" baseline="0" smtClean="0">
                          <a:ln>
                            <a:noFill/>
                          </a:ln>
                          <a:solidFill>
                            <a:schemeClr val="tx1"/>
                          </a:solidFill>
                          <a:effectLst/>
                          <a:latin typeface="Verdana" pitchFamily="34" charset="0"/>
                          <a:cs typeface="Arial" charset="0"/>
                        </a:rPr>
                        <a:t> </a:t>
                      </a:r>
                    </a:p>
                  </a:txBody>
                  <a:tcPr anchor="b" horzOverflow="overflow">
                    <a:lnL>
                      <a:noFill/>
                    </a:lnL>
                    <a:lnR>
                      <a:noFill/>
                    </a:lnR>
                    <a:lnT>
                      <a:noFill/>
                    </a:lnT>
                    <a:lnB>
                      <a:noFill/>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2400" b="0" i="0" u="none" strike="noStrike" cap="none" normalizeH="0" baseline="0" smtClean="0">
                          <a:ln>
                            <a:noFill/>
                          </a:ln>
                          <a:solidFill>
                            <a:schemeClr val="tx1"/>
                          </a:solidFill>
                          <a:effectLst/>
                          <a:latin typeface="Verdana" pitchFamily="34" charset="0"/>
                          <a:cs typeface="Arial" charset="0"/>
                        </a:rPr>
                        <a:t>25,9%</a:t>
                      </a:r>
                    </a:p>
                  </a:txBody>
                  <a:tcPr anchor="b" horzOverflow="overflow">
                    <a:lnL>
                      <a:noFill/>
                    </a:lnL>
                    <a:lnR>
                      <a:noFill/>
                    </a:lnR>
                    <a:lnT>
                      <a:noFill/>
                    </a:lnT>
                    <a:lnB>
                      <a:noFill/>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2400" b="0" i="0" u="none" strike="noStrike" cap="none" normalizeH="0" baseline="0" smtClean="0">
                          <a:ln>
                            <a:noFill/>
                          </a:ln>
                          <a:solidFill>
                            <a:schemeClr val="tx1"/>
                          </a:solidFill>
                          <a:effectLst/>
                          <a:latin typeface="Verdana" pitchFamily="34" charset="0"/>
                          <a:cs typeface="Arial" charset="0"/>
                        </a:rPr>
                        <a:t> </a:t>
                      </a:r>
                    </a:p>
                  </a:txBody>
                  <a:tcPr anchor="b" horzOverflow="overflow">
                    <a:lnL>
                      <a:noFill/>
                    </a:lnL>
                    <a:lnR>
                      <a:noFill/>
                    </a:lnR>
                    <a:lnT>
                      <a:noFill/>
                    </a:lnT>
                    <a:lnB>
                      <a:noFill/>
                    </a:lnB>
                    <a:lnTlToBr>
                      <a:noFill/>
                    </a:lnTlToBr>
                    <a:lnBlToTr>
                      <a:noFill/>
                    </a:lnBlToTr>
                    <a:solidFill>
                      <a:srgbClr val="FFFF00"/>
                    </a:solidFill>
                  </a:tcPr>
                </a:tc>
              </a:tr>
              <a:tr h="633413">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endParaRPr kumimoji="0" lang="it-IT" sz="28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rgbClr val="FF0000"/>
                          </a:solidFill>
                          <a:effectLst>
                            <a:outerShdw blurRad="38100" dist="38100" dir="2700000" algn="tl">
                              <a:srgbClr val="000000"/>
                            </a:outerShdw>
                          </a:effectLst>
                          <a:latin typeface="Arial" charset="0"/>
                          <a:cs typeface="Arial" charset="0"/>
                        </a:rPr>
                        <a:t>RR  B vs A</a:t>
                      </a:r>
                      <a:endParaRPr kumimoji="0" lang="it-IT" sz="2000" b="1" i="0" u="none" strike="noStrike" cap="none" normalizeH="0" baseline="0" smtClean="0">
                        <a:ln>
                          <a:noFill/>
                        </a:ln>
                        <a:solidFill>
                          <a:schemeClr val="tx1"/>
                        </a:solidFill>
                        <a:effectLst>
                          <a:outerShdw blurRad="38100" dist="38100" dir="2700000" algn="tl">
                            <a:srgbClr val="FFFFFF"/>
                          </a:outerShdw>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rgbClr val="FF0000"/>
                          </a:solidFill>
                          <a:effectLst>
                            <a:outerShdw blurRad="38100" dist="38100" dir="2700000" algn="tl">
                              <a:srgbClr val="000000"/>
                            </a:outerShdw>
                          </a:effectLst>
                          <a:latin typeface="Arial" charset="0"/>
                          <a:cs typeface="Arial" charset="0"/>
                        </a:rPr>
                        <a:t>1,39</a:t>
                      </a:r>
                      <a:endParaRPr kumimoji="0" lang="it-IT" sz="2000" b="1" i="0" u="none" strike="noStrike" cap="none" normalizeH="0" baseline="0" smtClean="0">
                        <a:ln>
                          <a:noFill/>
                        </a:ln>
                        <a:solidFill>
                          <a:schemeClr val="tx1"/>
                        </a:solidFill>
                        <a:effectLst>
                          <a:outerShdw blurRad="38100" dist="38100" dir="2700000" algn="tl">
                            <a:srgbClr val="FFFFFF"/>
                          </a:outerShdw>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rgbClr val="FF0000"/>
                          </a:solidFill>
                          <a:effectLst>
                            <a:outerShdw blurRad="38100" dist="38100" dir="2700000" algn="tl">
                              <a:srgbClr val="000000"/>
                            </a:outerShdw>
                          </a:effectLst>
                          <a:latin typeface="Arial" charset="0"/>
                          <a:cs typeface="Arial" charset="0"/>
                        </a:rPr>
                        <a:t>1.29 - 1.50</a:t>
                      </a:r>
                      <a:endParaRPr kumimoji="0" lang="it-IT" sz="2000" b="1" i="0" u="none" strike="noStrike" cap="none" normalizeH="0" baseline="0" smtClean="0">
                        <a:ln>
                          <a:noFill/>
                        </a:ln>
                        <a:solidFill>
                          <a:schemeClr val="tx1"/>
                        </a:solidFill>
                        <a:effectLst>
                          <a:outerShdw blurRad="38100" dist="38100" dir="2700000" algn="tl">
                            <a:srgbClr val="FFFFFF"/>
                          </a:outerShdw>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r>
              <a:tr h="6318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endParaRPr kumimoji="0" lang="it-IT" sz="28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rgbClr val="FF0000"/>
                          </a:solidFill>
                          <a:effectLst>
                            <a:outerShdw blurRad="38100" dist="38100" dir="2700000" algn="tl">
                              <a:srgbClr val="000000"/>
                            </a:outerShdw>
                          </a:effectLst>
                          <a:latin typeface="Arial" charset="0"/>
                          <a:cs typeface="Arial" charset="0"/>
                        </a:rPr>
                        <a:t>RR C vs A</a:t>
                      </a:r>
                      <a:endParaRPr kumimoji="0" lang="it-IT" sz="2000" b="1" i="0" u="none" strike="noStrike" cap="none" normalizeH="0" baseline="0" smtClean="0">
                        <a:ln>
                          <a:noFill/>
                        </a:ln>
                        <a:solidFill>
                          <a:schemeClr val="tx1"/>
                        </a:solidFill>
                        <a:effectLst>
                          <a:outerShdw blurRad="38100" dist="38100" dir="2700000" algn="tl">
                            <a:srgbClr val="FFFFFF"/>
                          </a:outerShdw>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rgbClr val="FF0000"/>
                          </a:solidFill>
                          <a:effectLst>
                            <a:outerShdw blurRad="38100" dist="38100" dir="2700000" algn="tl">
                              <a:srgbClr val="000000"/>
                            </a:outerShdw>
                          </a:effectLst>
                          <a:latin typeface="Arial" charset="0"/>
                          <a:cs typeface="Arial" charset="0"/>
                        </a:rPr>
                        <a:t>1,22</a:t>
                      </a:r>
                      <a:endParaRPr kumimoji="0" lang="it-IT" sz="2000" b="1" i="0" u="none" strike="noStrike" cap="none" normalizeH="0" baseline="0" smtClean="0">
                        <a:ln>
                          <a:noFill/>
                        </a:ln>
                        <a:solidFill>
                          <a:schemeClr val="tx1"/>
                        </a:solidFill>
                        <a:effectLst>
                          <a:outerShdw blurRad="38100" dist="38100" dir="2700000" algn="tl">
                            <a:srgbClr val="FFFFFF"/>
                          </a:outerShdw>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rgbClr val="FF0000"/>
                          </a:solidFill>
                          <a:effectLst>
                            <a:outerShdw blurRad="38100" dist="38100" dir="2700000" algn="tl">
                              <a:srgbClr val="000000"/>
                            </a:outerShdw>
                          </a:effectLst>
                          <a:latin typeface="Arial" charset="0"/>
                          <a:cs typeface="Arial" charset="0"/>
                        </a:rPr>
                        <a:t>1.14 - 1.32</a:t>
                      </a:r>
                      <a:endParaRPr kumimoji="0" lang="it-IT" sz="2000" b="1" i="0" u="none" strike="noStrike" cap="none" normalizeH="0" baseline="0" smtClean="0">
                        <a:ln>
                          <a:noFill/>
                        </a:ln>
                        <a:solidFill>
                          <a:schemeClr val="tx1"/>
                        </a:solidFill>
                        <a:effectLst>
                          <a:outerShdw blurRad="38100" dist="38100" dir="2700000" algn="tl">
                            <a:srgbClr val="FFFFFF"/>
                          </a:outerShdw>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title"/>
          </p:nvPr>
        </p:nvSpPr>
        <p:spPr/>
        <p:txBody>
          <a:bodyPr/>
          <a:lstStyle/>
          <a:p>
            <a:pPr eaLnBrk="1" hangingPunct="1"/>
            <a:r>
              <a:rPr lang="it-IT" smtClean="0"/>
              <a:t>Torino - Novara</a:t>
            </a:r>
          </a:p>
        </p:txBody>
      </p:sp>
      <p:graphicFrame>
        <p:nvGraphicFramePr>
          <p:cNvPr id="31794" name="Group 50"/>
          <p:cNvGraphicFramePr>
            <a:graphicFrameLocks noGrp="1"/>
          </p:cNvGraphicFramePr>
          <p:nvPr>
            <p:ph idx="1"/>
          </p:nvPr>
        </p:nvGraphicFramePr>
        <p:xfrm>
          <a:off x="457200" y="1600200"/>
          <a:ext cx="8218488" cy="5194300"/>
        </p:xfrm>
        <a:graphic>
          <a:graphicData uri="http://schemas.openxmlformats.org/drawingml/2006/table">
            <a:tbl>
              <a:tblPr/>
              <a:tblGrid>
                <a:gridCol w="1836738"/>
                <a:gridCol w="1746250"/>
                <a:gridCol w="1411287"/>
                <a:gridCol w="1652588"/>
                <a:gridCol w="1571625"/>
              </a:tblGrid>
              <a:tr h="881063">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2400" b="1" i="0" u="none" strike="noStrike" cap="none" normalizeH="0" baseline="0" smtClean="0">
                          <a:ln>
                            <a:noFill/>
                          </a:ln>
                          <a:solidFill>
                            <a:schemeClr val="tx1"/>
                          </a:solidFill>
                          <a:effectLst/>
                          <a:latin typeface="Arial" charset="0"/>
                          <a:cs typeface="Arial" charset="0"/>
                        </a:rPr>
                        <a:t>RS</a:t>
                      </a:r>
                      <a:endParaRPr kumimoji="0" lang="it-IT" sz="2400" b="1" i="0" u="none" strike="noStrike" cap="none" normalizeH="0" baseline="0" smtClean="0">
                        <a:ln>
                          <a:noFill/>
                        </a:ln>
                        <a:solidFill>
                          <a:schemeClr val="tx1"/>
                        </a:solidFill>
                        <a:effectLst/>
                        <a:latin typeface="Calibri" pitchFamily="34" charset="0"/>
                        <a:cs typeface="Arial" charset="0"/>
                      </a:endParaRPr>
                    </a:p>
                  </a:txBody>
                  <a:tcPr anchor="ctr"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800" b="0" i="0" u="none" strike="noStrike" cap="none" normalizeH="0" baseline="0" smtClean="0">
                          <a:ln>
                            <a:noFill/>
                          </a:ln>
                          <a:solidFill>
                            <a:schemeClr val="tx1"/>
                          </a:solidFill>
                          <a:effectLst/>
                          <a:latin typeface="Arial" charset="0"/>
                          <a:cs typeface="Arial" charset="0"/>
                        </a:rPr>
                        <a:t>INVITATI</a:t>
                      </a:r>
                      <a:endParaRPr kumimoji="0" lang="it-IT" sz="1800" b="0" i="0" u="none" strike="noStrike" cap="none" normalizeH="0" baseline="0" smtClean="0">
                        <a:ln>
                          <a:noFill/>
                        </a:ln>
                        <a:solidFill>
                          <a:schemeClr val="tx1"/>
                        </a:solidFill>
                        <a:effectLst/>
                        <a:latin typeface="Calibri" pitchFamily="34" charset="0"/>
                        <a:cs typeface="Arial" charset="0"/>
                      </a:endParaRPr>
                    </a:p>
                  </a:txBody>
                  <a:tcPr anchor="ctr"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800" b="0" i="0" u="none" strike="noStrike" cap="none" normalizeH="0" baseline="0" smtClean="0">
                          <a:ln>
                            <a:noFill/>
                          </a:ln>
                          <a:solidFill>
                            <a:schemeClr val="tx1"/>
                          </a:solidFill>
                          <a:effectLst/>
                          <a:latin typeface="Arial" charset="0"/>
                          <a:cs typeface="Arial" charset="0"/>
                        </a:rPr>
                        <a:t>ADERENTI I INVITO</a:t>
                      </a:r>
                      <a:endParaRPr kumimoji="0" lang="it-IT" sz="1800" b="0" i="0" u="none" strike="noStrike" cap="none" normalizeH="0" baseline="0" smtClean="0">
                        <a:ln>
                          <a:noFill/>
                        </a:ln>
                        <a:solidFill>
                          <a:schemeClr val="tx1"/>
                        </a:solidFill>
                        <a:effectLst/>
                        <a:latin typeface="Calibri" pitchFamily="34" charset="0"/>
                        <a:cs typeface="Arial" charset="0"/>
                      </a:endParaRPr>
                    </a:p>
                  </a:txBody>
                  <a:tcPr anchor="ctr"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800" b="0" i="0" u="none" strike="noStrike" cap="none" normalizeH="0" baseline="0" smtClean="0">
                          <a:ln>
                            <a:noFill/>
                          </a:ln>
                          <a:solidFill>
                            <a:schemeClr val="tx1"/>
                          </a:solidFill>
                          <a:effectLst/>
                          <a:latin typeface="Arial" charset="0"/>
                          <a:cs typeface="Arial" charset="0"/>
                        </a:rPr>
                        <a:t>ADERENTI SOLLECITO</a:t>
                      </a:r>
                      <a:endParaRPr kumimoji="0" lang="it-IT" sz="1800" b="0" i="0" u="none" strike="noStrike" cap="none" normalizeH="0" baseline="0" smtClean="0">
                        <a:ln>
                          <a:noFill/>
                        </a:ln>
                        <a:solidFill>
                          <a:schemeClr val="tx1"/>
                        </a:solidFill>
                        <a:effectLst/>
                        <a:latin typeface="Calibri" pitchFamily="34" charset="0"/>
                        <a:cs typeface="Arial" charset="0"/>
                      </a:endParaRPr>
                    </a:p>
                  </a:txBody>
                  <a:tcPr anchor="ctr"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800" b="0" i="0" u="none" strike="noStrike" cap="none" normalizeH="0" baseline="0" smtClean="0">
                          <a:ln>
                            <a:noFill/>
                          </a:ln>
                          <a:solidFill>
                            <a:schemeClr val="tx1"/>
                          </a:solidFill>
                          <a:effectLst/>
                          <a:latin typeface="Arial" charset="0"/>
                          <a:cs typeface="Arial" charset="0"/>
                        </a:rPr>
                        <a:t>ADERENTI TOTALE</a:t>
                      </a:r>
                      <a:endParaRPr kumimoji="0" lang="it-IT" sz="1800" b="0" i="0" u="none" strike="noStrike" cap="none" normalizeH="0" baseline="0" smtClean="0">
                        <a:ln>
                          <a:noFill/>
                        </a:ln>
                        <a:solidFill>
                          <a:schemeClr val="tx1"/>
                        </a:solidFill>
                        <a:effectLst/>
                        <a:latin typeface="Calibri" pitchFamily="34" charset="0"/>
                        <a:cs typeface="Arial" charset="0"/>
                      </a:endParaRPr>
                    </a:p>
                  </a:txBody>
                  <a:tcPr anchor="ctr" horzOverflow="overflow">
                    <a:lnL>
                      <a:noFill/>
                    </a:lnL>
                    <a:lnR>
                      <a:noFill/>
                    </a:lnR>
                    <a:lnT>
                      <a:noFill/>
                    </a:lnT>
                    <a:lnB>
                      <a:noFill/>
                    </a:lnB>
                    <a:lnTlToBr>
                      <a:noFill/>
                    </a:lnTlToBr>
                    <a:lnBlToTr>
                      <a:noFill/>
                    </a:lnBlToTr>
                    <a:solidFill>
                      <a:srgbClr val="FFFF00"/>
                    </a:solidFill>
                  </a:tcPr>
                </a:tc>
              </a:tr>
              <a:tr h="496888">
                <a:tc vMerge="1">
                  <a:txBody>
                    <a:bodyPr/>
                    <a:lstStyle/>
                    <a:p>
                      <a:endParaRPr lang="it-IT"/>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800" b="0" i="1" u="none" strike="noStrike" cap="none" normalizeH="0" baseline="0" smtClean="0">
                          <a:ln>
                            <a:noFill/>
                          </a:ln>
                          <a:solidFill>
                            <a:schemeClr val="tx1"/>
                          </a:solidFill>
                          <a:effectLst/>
                          <a:latin typeface="Arial" charset="0"/>
                          <a:cs typeface="Arial" charset="0"/>
                        </a:rPr>
                        <a:t>N            </a:t>
                      </a:r>
                      <a:endParaRPr kumimoji="0" lang="it-IT" sz="1800" b="0" i="0" u="none" strike="noStrike" cap="none" normalizeH="0" baseline="0" smtClean="0">
                        <a:ln>
                          <a:noFill/>
                        </a:ln>
                        <a:solidFill>
                          <a:schemeClr val="tx1"/>
                        </a:solidFill>
                        <a:effectLst/>
                        <a:latin typeface="Calibri" pitchFamily="34" charset="0"/>
                        <a:cs typeface="Arial" charset="0"/>
                      </a:endParaRPr>
                    </a:p>
                  </a:txBody>
                  <a:tcPr anchor="ctr"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800" b="0" i="1" u="none" strike="noStrike" cap="none" normalizeH="0" baseline="0" smtClean="0">
                          <a:ln>
                            <a:noFill/>
                          </a:ln>
                          <a:solidFill>
                            <a:schemeClr val="tx1"/>
                          </a:solidFill>
                          <a:effectLst/>
                          <a:latin typeface="Arial" charset="0"/>
                          <a:cs typeface="Arial" charset="0"/>
                        </a:rPr>
                        <a:t>N              %</a:t>
                      </a:r>
                      <a:endParaRPr kumimoji="0" lang="it-IT" sz="1800" b="0" i="0" u="none" strike="noStrike" cap="none" normalizeH="0" baseline="0" smtClean="0">
                        <a:ln>
                          <a:noFill/>
                        </a:ln>
                        <a:solidFill>
                          <a:schemeClr val="tx1"/>
                        </a:solidFill>
                        <a:effectLst/>
                        <a:latin typeface="Calibri" pitchFamily="34" charset="0"/>
                        <a:cs typeface="Arial" charset="0"/>
                      </a:endParaRPr>
                    </a:p>
                  </a:txBody>
                  <a:tcPr anchor="ctr"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800" b="0" i="1" u="none" strike="noStrike" cap="none" normalizeH="0" baseline="0" smtClean="0">
                          <a:ln>
                            <a:noFill/>
                          </a:ln>
                          <a:solidFill>
                            <a:schemeClr val="tx1"/>
                          </a:solidFill>
                          <a:effectLst/>
                          <a:latin typeface="Arial" charset="0"/>
                          <a:cs typeface="Arial" charset="0"/>
                        </a:rPr>
                        <a:t>N                  %</a:t>
                      </a:r>
                      <a:endParaRPr kumimoji="0" lang="it-IT" sz="1800" b="0" i="0" u="none" strike="noStrike" cap="none" normalizeH="0" baseline="0" smtClean="0">
                        <a:ln>
                          <a:noFill/>
                        </a:ln>
                        <a:solidFill>
                          <a:schemeClr val="tx1"/>
                        </a:solidFill>
                        <a:effectLst/>
                        <a:latin typeface="Calibri" pitchFamily="34" charset="0"/>
                        <a:cs typeface="Arial" charset="0"/>
                      </a:endParaRPr>
                    </a:p>
                  </a:txBody>
                  <a:tcPr anchor="ctr"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800" b="0" i="1" u="none" strike="noStrike" cap="none" normalizeH="0" baseline="0" smtClean="0">
                          <a:ln>
                            <a:noFill/>
                          </a:ln>
                          <a:solidFill>
                            <a:schemeClr val="tx1"/>
                          </a:solidFill>
                          <a:effectLst/>
                          <a:latin typeface="Arial" charset="0"/>
                          <a:cs typeface="Arial" charset="0"/>
                        </a:rPr>
                        <a:t>N                  %</a:t>
                      </a:r>
                      <a:endParaRPr kumimoji="0" lang="it-IT" sz="18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r>
              <a:tr h="307975">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800" b="1" i="0" u="none" strike="noStrike" cap="none" normalizeH="0" baseline="0" smtClean="0">
                          <a:ln>
                            <a:noFill/>
                          </a:ln>
                          <a:solidFill>
                            <a:schemeClr val="tx1"/>
                          </a:solidFill>
                          <a:effectLst/>
                          <a:latin typeface="Arial" charset="0"/>
                          <a:cs typeface="Arial" charset="0"/>
                        </a:rPr>
                        <a:t>GRUPPO A</a:t>
                      </a:r>
                      <a:endParaRPr kumimoji="0" lang="it-IT" sz="1800" b="1" i="0" u="none" strike="noStrike" cap="none" normalizeH="0" baseline="0" smtClean="0">
                        <a:ln>
                          <a:noFill/>
                        </a:ln>
                        <a:solidFill>
                          <a:schemeClr val="tx1"/>
                        </a:solidFill>
                        <a:effectLst/>
                        <a:latin typeface="Calibri" pitchFamily="34" charset="0"/>
                        <a:cs typeface="Arial" charset="0"/>
                      </a:endParaRPr>
                    </a:p>
                  </a:txBody>
                  <a:tcPr anchor="ctr" horzOverflow="overflow">
                    <a:lnL>
                      <a:noFill/>
                    </a:lnL>
                    <a:lnR>
                      <a:noFill/>
                    </a:lnR>
                    <a:lnT>
                      <a:noFill/>
                    </a:lnT>
                    <a:lnB>
                      <a:noFill/>
                    </a:lnB>
                    <a:lnTlToBr>
                      <a:noFill/>
                    </a:lnTlToBr>
                    <a:lnBlToTr>
                      <a:noFill/>
                    </a:lnBlToTr>
                    <a:solidFill>
                      <a:srgbClr val="FFFF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charset="0"/>
                          <a:cs typeface="Arial" charset="0"/>
                        </a:rPr>
                        <a:t>3077</a:t>
                      </a:r>
                      <a:endParaRPr kumimoji="0" lang="it-IT" sz="2000" b="1"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charset="0"/>
                          <a:cs typeface="Arial" charset="0"/>
                        </a:rPr>
                        <a:t>579</a:t>
                      </a:r>
                      <a:endParaRPr kumimoji="0" lang="it-IT" sz="2000" b="1"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charset="0"/>
                          <a:cs typeface="Arial" charset="0"/>
                        </a:rPr>
                        <a:t>138</a:t>
                      </a:r>
                      <a:endParaRPr kumimoji="0" lang="it-IT" sz="2000" b="1"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charset="0"/>
                          <a:cs typeface="Arial" charset="0"/>
                        </a:rPr>
                        <a:t>717</a:t>
                      </a:r>
                      <a:endParaRPr kumimoji="0" lang="it-IT" sz="2000" b="1"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r>
              <a:tr h="307975">
                <a:tc vMerge="1">
                  <a:txBody>
                    <a:bodyPr/>
                    <a:lstStyle/>
                    <a:p>
                      <a:endParaRPr lang="it-IT"/>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Calibri" pitchFamily="34" charset="0"/>
                          <a:cs typeface="Arial" charset="0"/>
                        </a:rPr>
                        <a:t> </a:t>
                      </a: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charset="0"/>
                          <a:cs typeface="Arial" charset="0"/>
                        </a:rPr>
                        <a:t>18,8%</a:t>
                      </a:r>
                      <a:endParaRPr kumimoji="0" lang="it-IT" sz="2000" b="1"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charset="0"/>
                          <a:cs typeface="Arial" charset="0"/>
                        </a:rPr>
                        <a:t>4,5%</a:t>
                      </a:r>
                      <a:endParaRPr kumimoji="0" lang="it-IT" sz="2000" b="1"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charset="0"/>
                          <a:cs typeface="Arial" charset="0"/>
                        </a:rPr>
                        <a:t>23,3%</a:t>
                      </a:r>
                      <a:endParaRPr kumimoji="0" lang="it-IT" sz="2000" b="1"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r>
              <a:tr h="306388">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800" b="1" i="0" u="none" strike="noStrike" cap="none" normalizeH="0" baseline="0" smtClean="0">
                          <a:ln>
                            <a:noFill/>
                          </a:ln>
                          <a:solidFill>
                            <a:schemeClr val="tx1"/>
                          </a:solidFill>
                          <a:effectLst/>
                          <a:latin typeface="Arial" charset="0"/>
                          <a:cs typeface="Arial" charset="0"/>
                        </a:rPr>
                        <a:t>GRUPPO B</a:t>
                      </a:r>
                      <a:endParaRPr kumimoji="0" lang="it-IT" sz="1800" b="1" i="0" u="none" strike="noStrike" cap="none" normalizeH="0" baseline="0" smtClean="0">
                        <a:ln>
                          <a:noFill/>
                        </a:ln>
                        <a:solidFill>
                          <a:schemeClr val="tx1"/>
                        </a:solidFill>
                        <a:effectLst/>
                        <a:latin typeface="Calibri" pitchFamily="34" charset="0"/>
                        <a:cs typeface="Arial" charset="0"/>
                      </a:endParaRPr>
                    </a:p>
                  </a:txBody>
                  <a:tcPr anchor="ctr" horzOverflow="overflow">
                    <a:lnL>
                      <a:noFill/>
                    </a:lnL>
                    <a:lnR>
                      <a:noFill/>
                    </a:lnR>
                    <a:lnT>
                      <a:noFill/>
                    </a:lnT>
                    <a:lnB>
                      <a:noFill/>
                    </a:lnB>
                    <a:lnTlToBr>
                      <a:noFill/>
                    </a:lnTlToBr>
                    <a:lnBlToTr>
                      <a:noFill/>
                    </a:lnBlToTr>
                    <a:solidFill>
                      <a:srgbClr val="FFFF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charset="0"/>
                          <a:cs typeface="Arial" charset="0"/>
                        </a:rPr>
                        <a:t>3057</a:t>
                      </a:r>
                      <a:endParaRPr kumimoji="0" lang="it-IT" sz="2000" b="1"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charset="0"/>
                          <a:cs typeface="Arial" charset="0"/>
                        </a:rPr>
                        <a:t>744</a:t>
                      </a:r>
                      <a:endParaRPr kumimoji="0" lang="it-IT" sz="2000" b="1"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charset="0"/>
                          <a:cs typeface="Arial" charset="0"/>
                        </a:rPr>
                        <a:t>99</a:t>
                      </a:r>
                      <a:endParaRPr kumimoji="0" lang="it-IT" sz="2000" b="1"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charset="0"/>
                          <a:cs typeface="Arial" charset="0"/>
                        </a:rPr>
                        <a:t>843</a:t>
                      </a:r>
                      <a:endParaRPr kumimoji="0" lang="it-IT" sz="2000" b="1"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r>
              <a:tr h="307975">
                <a:tc vMerge="1">
                  <a:txBody>
                    <a:bodyPr/>
                    <a:lstStyle/>
                    <a:p>
                      <a:endParaRPr lang="it-IT"/>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Calibri" pitchFamily="34" charset="0"/>
                          <a:cs typeface="Arial" charset="0"/>
                        </a:rPr>
                        <a:t> </a:t>
                      </a: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charset="0"/>
                          <a:cs typeface="Arial" charset="0"/>
                        </a:rPr>
                        <a:t>24,3%</a:t>
                      </a:r>
                      <a:endParaRPr kumimoji="0" lang="it-IT" sz="2000" b="1"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charset="0"/>
                          <a:cs typeface="Arial" charset="0"/>
                        </a:rPr>
                        <a:t>3,2%</a:t>
                      </a:r>
                      <a:endParaRPr kumimoji="0" lang="it-IT" sz="2000" b="1"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charset="0"/>
                          <a:cs typeface="Arial" charset="0"/>
                        </a:rPr>
                        <a:t>27,6%</a:t>
                      </a:r>
                      <a:endParaRPr kumimoji="0" lang="it-IT" sz="2000" b="1"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r>
              <a:tr h="307975">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800" b="1" i="0" u="none" strike="noStrike" cap="none" normalizeH="0" baseline="0" smtClean="0">
                          <a:ln>
                            <a:noFill/>
                          </a:ln>
                          <a:solidFill>
                            <a:schemeClr val="tx1"/>
                          </a:solidFill>
                          <a:effectLst/>
                          <a:latin typeface="Arial" charset="0"/>
                          <a:cs typeface="Arial" charset="0"/>
                        </a:rPr>
                        <a:t>GRUPPO C</a:t>
                      </a:r>
                      <a:endParaRPr kumimoji="0" lang="it-IT" sz="1800" b="1" i="0" u="none" strike="noStrike" cap="none" normalizeH="0" baseline="0" smtClean="0">
                        <a:ln>
                          <a:noFill/>
                        </a:ln>
                        <a:solidFill>
                          <a:schemeClr val="tx1"/>
                        </a:solidFill>
                        <a:effectLst/>
                        <a:latin typeface="Calibri" pitchFamily="34" charset="0"/>
                        <a:cs typeface="Arial" charset="0"/>
                      </a:endParaRPr>
                    </a:p>
                  </a:txBody>
                  <a:tcPr anchor="ctr" horzOverflow="overflow">
                    <a:lnL>
                      <a:noFill/>
                    </a:lnL>
                    <a:lnR>
                      <a:noFill/>
                    </a:lnR>
                    <a:lnT>
                      <a:noFill/>
                    </a:lnT>
                    <a:lnB>
                      <a:noFill/>
                    </a:lnB>
                    <a:lnTlToBr>
                      <a:noFill/>
                    </a:lnTlToBr>
                    <a:lnBlToTr>
                      <a:noFill/>
                    </a:lnBlToTr>
                    <a:solidFill>
                      <a:srgbClr val="FFFF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charset="0"/>
                          <a:cs typeface="Arial" charset="0"/>
                        </a:rPr>
                        <a:t>3074</a:t>
                      </a:r>
                      <a:endParaRPr kumimoji="0" lang="it-IT" sz="2000" b="1"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charset="0"/>
                          <a:cs typeface="Arial" charset="0"/>
                        </a:rPr>
                        <a:t>738</a:t>
                      </a:r>
                      <a:endParaRPr kumimoji="0" lang="it-IT" sz="2000" b="1"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charset="0"/>
                          <a:cs typeface="Arial" charset="0"/>
                        </a:rPr>
                        <a:t>113</a:t>
                      </a:r>
                      <a:endParaRPr kumimoji="0" lang="it-IT" sz="2000" b="1"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charset="0"/>
                          <a:cs typeface="Arial" charset="0"/>
                        </a:rPr>
                        <a:t>851</a:t>
                      </a:r>
                      <a:endParaRPr kumimoji="0" lang="it-IT" sz="2000" b="1"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r>
              <a:tr h="307975">
                <a:tc vMerge="1">
                  <a:txBody>
                    <a:bodyPr/>
                    <a:lstStyle/>
                    <a:p>
                      <a:endParaRPr lang="it-IT"/>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Calibri" pitchFamily="34" charset="0"/>
                          <a:cs typeface="Arial" charset="0"/>
                        </a:rPr>
                        <a:t> </a:t>
                      </a: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charset="0"/>
                          <a:cs typeface="Arial" charset="0"/>
                        </a:rPr>
                        <a:t>24,0%</a:t>
                      </a:r>
                      <a:endParaRPr kumimoji="0" lang="it-IT" sz="2000" b="1"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charset="0"/>
                          <a:cs typeface="Arial" charset="0"/>
                        </a:rPr>
                        <a:t>3,7%</a:t>
                      </a:r>
                      <a:endParaRPr kumimoji="0" lang="it-IT" sz="2000" b="1"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charset="0"/>
                          <a:cs typeface="Arial" charset="0"/>
                        </a:rPr>
                        <a:t>27,7%</a:t>
                      </a:r>
                      <a:endParaRPr kumimoji="0" lang="it-IT" sz="2000" b="1"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r>
              <a:tr h="6508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chemeClr val="tx1"/>
                          </a:solidFill>
                          <a:effectLst/>
                          <a:latin typeface="Calibri" pitchFamily="34" charset="0"/>
                          <a:cs typeface="Arial" charset="0"/>
                        </a:rPr>
                        <a:t> </a:t>
                      </a:r>
                      <a:endParaRPr kumimoji="0" lang="it-IT" sz="18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rgbClr val="FF0000"/>
                          </a:solidFill>
                          <a:effectLst>
                            <a:outerShdw blurRad="38100" dist="38100" dir="2700000" algn="tl">
                              <a:srgbClr val="000000"/>
                            </a:outerShdw>
                          </a:effectLst>
                          <a:latin typeface="Arial" charset="0"/>
                          <a:cs typeface="Arial" charset="0"/>
                        </a:rPr>
                        <a:t>RR  B vs A</a:t>
                      </a:r>
                      <a:endParaRPr kumimoji="0" lang="it-IT" sz="2000" b="1" i="0" u="none" strike="noStrike" cap="none" normalizeH="0" baseline="0" smtClean="0">
                        <a:ln>
                          <a:noFill/>
                        </a:ln>
                        <a:solidFill>
                          <a:schemeClr val="tx1"/>
                        </a:solidFill>
                        <a:effectLst>
                          <a:outerShdw blurRad="38100" dist="38100" dir="2700000" algn="tl">
                            <a:srgbClr val="FFFFFF"/>
                          </a:outerShdw>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rgbClr val="FF0000"/>
                          </a:solidFill>
                          <a:effectLst>
                            <a:outerShdw blurRad="38100" dist="38100" dir="2700000" algn="tl">
                              <a:srgbClr val="000000"/>
                            </a:outerShdw>
                          </a:effectLst>
                          <a:latin typeface="Arial" charset="0"/>
                          <a:cs typeface="Arial" charset="0"/>
                        </a:rPr>
                        <a:t>1,18</a:t>
                      </a:r>
                      <a:endParaRPr kumimoji="0" lang="it-IT" sz="2000" b="1" i="0" u="none" strike="noStrike" cap="none" normalizeH="0" baseline="0" smtClean="0">
                        <a:ln>
                          <a:noFill/>
                        </a:ln>
                        <a:solidFill>
                          <a:schemeClr val="tx1"/>
                        </a:solidFill>
                        <a:effectLst>
                          <a:outerShdw blurRad="38100" dist="38100" dir="2700000" algn="tl">
                            <a:srgbClr val="FFFFFF"/>
                          </a:outerShdw>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rgbClr val="FF0000"/>
                          </a:solidFill>
                          <a:effectLst>
                            <a:outerShdw blurRad="38100" dist="38100" dir="2700000" algn="tl">
                              <a:srgbClr val="000000"/>
                            </a:outerShdw>
                          </a:effectLst>
                          <a:latin typeface="Arial" charset="0"/>
                          <a:cs typeface="Arial" charset="0"/>
                        </a:rPr>
                        <a:t>1.09 - 1.26</a:t>
                      </a:r>
                      <a:endParaRPr kumimoji="0" lang="it-IT" sz="2000" b="1" i="0" u="none" strike="noStrike" cap="none" normalizeH="0" baseline="0" smtClean="0">
                        <a:ln>
                          <a:noFill/>
                        </a:ln>
                        <a:solidFill>
                          <a:schemeClr val="tx1"/>
                        </a:solidFill>
                        <a:effectLst>
                          <a:outerShdw blurRad="38100" dist="38100" dir="2700000" algn="tl">
                            <a:srgbClr val="FFFFFF"/>
                          </a:outerShdw>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it-IT" sz="28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noFill/>
                  </a:tcPr>
                </a:tc>
              </a:tr>
              <a:tr h="6508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chemeClr val="tx1"/>
                          </a:solidFill>
                          <a:effectLst/>
                          <a:latin typeface="Calibri" pitchFamily="34" charset="0"/>
                          <a:cs typeface="Arial" charset="0"/>
                        </a:rPr>
                        <a:t> </a:t>
                      </a:r>
                      <a:endParaRPr kumimoji="0" lang="it-IT" sz="18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rgbClr val="FF0000"/>
                          </a:solidFill>
                          <a:effectLst>
                            <a:outerShdw blurRad="38100" dist="38100" dir="2700000" algn="tl">
                              <a:srgbClr val="000000"/>
                            </a:outerShdw>
                          </a:effectLst>
                          <a:latin typeface="Arial" charset="0"/>
                          <a:cs typeface="Arial" charset="0"/>
                        </a:rPr>
                        <a:t>RR C vs A</a:t>
                      </a:r>
                      <a:endParaRPr kumimoji="0" lang="it-IT" sz="2000" b="1" i="0" u="none" strike="noStrike" cap="none" normalizeH="0" baseline="0" smtClean="0">
                        <a:ln>
                          <a:noFill/>
                        </a:ln>
                        <a:solidFill>
                          <a:schemeClr val="tx1"/>
                        </a:solidFill>
                        <a:effectLst>
                          <a:outerShdw blurRad="38100" dist="38100" dir="2700000" algn="tl">
                            <a:srgbClr val="FFFFFF"/>
                          </a:outerShdw>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rgbClr val="FF0000"/>
                          </a:solidFill>
                          <a:effectLst>
                            <a:outerShdw blurRad="38100" dist="38100" dir="2700000" algn="tl">
                              <a:srgbClr val="000000"/>
                            </a:outerShdw>
                          </a:effectLst>
                          <a:latin typeface="Arial" charset="0"/>
                          <a:cs typeface="Arial" charset="0"/>
                        </a:rPr>
                        <a:t>1,19</a:t>
                      </a:r>
                      <a:endParaRPr kumimoji="0" lang="it-IT" sz="2000" b="1" i="0" u="none" strike="noStrike" cap="none" normalizeH="0" baseline="0" smtClean="0">
                        <a:ln>
                          <a:noFill/>
                        </a:ln>
                        <a:solidFill>
                          <a:schemeClr val="tx1"/>
                        </a:solidFill>
                        <a:effectLst>
                          <a:outerShdw blurRad="38100" dist="38100" dir="2700000" algn="tl">
                            <a:srgbClr val="FFFFFF"/>
                          </a:outerShdw>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rgbClr val="FF0000"/>
                          </a:solidFill>
                          <a:effectLst>
                            <a:outerShdw blurRad="38100" dist="38100" dir="2700000" algn="tl">
                              <a:srgbClr val="000000"/>
                            </a:outerShdw>
                          </a:effectLst>
                          <a:latin typeface="Arial" charset="0"/>
                          <a:cs typeface="Arial" charset="0"/>
                        </a:rPr>
                        <a:t>1.09 - 1.29</a:t>
                      </a:r>
                      <a:endParaRPr kumimoji="0" lang="it-IT" sz="2000" b="1" i="0" u="none" strike="noStrike" cap="none" normalizeH="0" baseline="0" smtClean="0">
                        <a:ln>
                          <a:noFill/>
                        </a:ln>
                        <a:solidFill>
                          <a:schemeClr val="tx1"/>
                        </a:solidFill>
                        <a:effectLst>
                          <a:outerShdw blurRad="38100" dist="38100" dir="2700000" algn="tl">
                            <a:srgbClr val="FFFFFF"/>
                          </a:outerShdw>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it-IT" sz="28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no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p:cNvSpPr>
          <p:nvPr>
            <p:ph type="title"/>
          </p:nvPr>
        </p:nvSpPr>
        <p:spPr/>
        <p:txBody>
          <a:bodyPr/>
          <a:lstStyle/>
          <a:p>
            <a:pPr eaLnBrk="1" hangingPunct="1"/>
            <a:r>
              <a:rPr lang="it-IT" smtClean="0">
                <a:solidFill>
                  <a:srgbClr val="000066"/>
                </a:solidFill>
              </a:rPr>
              <a:t>Adesione al FOBT per gruppo</a:t>
            </a:r>
          </a:p>
        </p:txBody>
      </p:sp>
      <p:graphicFrame>
        <p:nvGraphicFramePr>
          <p:cNvPr id="32830" name="Group 62"/>
          <p:cNvGraphicFramePr>
            <a:graphicFrameLocks noGrp="1"/>
          </p:cNvGraphicFramePr>
          <p:nvPr>
            <p:ph idx="1"/>
          </p:nvPr>
        </p:nvGraphicFramePr>
        <p:xfrm>
          <a:off x="250825" y="1196975"/>
          <a:ext cx="8642350" cy="5330825"/>
        </p:xfrm>
        <a:graphic>
          <a:graphicData uri="http://schemas.openxmlformats.org/drawingml/2006/table">
            <a:tbl>
              <a:tblPr/>
              <a:tblGrid>
                <a:gridCol w="1441450"/>
                <a:gridCol w="1439863"/>
                <a:gridCol w="1511300"/>
                <a:gridCol w="1296987"/>
                <a:gridCol w="1439863"/>
                <a:gridCol w="1512887"/>
              </a:tblGrid>
              <a:tr h="942975">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600" b="1" i="0" u="none" strike="noStrike" cap="none" normalizeH="0" baseline="0" smtClean="0">
                          <a:ln>
                            <a:noFill/>
                          </a:ln>
                          <a:solidFill>
                            <a:schemeClr val="tx1"/>
                          </a:solidFill>
                          <a:effectLst/>
                          <a:latin typeface="Verdana" pitchFamily="34" charset="0"/>
                          <a:cs typeface="Arial" charset="0"/>
                        </a:rPr>
                        <a:t>FOBT              I INVITO</a:t>
                      </a:r>
                    </a:p>
                    <a:p>
                      <a:pPr marL="0" marR="0" lvl="0" indent="0" algn="ctr" defTabSz="914400" rtl="0" eaLnBrk="1" fontAlgn="ctr" latinLnBrk="0" hangingPunct="1">
                        <a:lnSpc>
                          <a:spcPct val="100000"/>
                        </a:lnSpc>
                        <a:spcBef>
                          <a:spcPct val="0"/>
                        </a:spcBef>
                        <a:spcAft>
                          <a:spcPct val="0"/>
                        </a:spcAft>
                        <a:buClrTx/>
                        <a:buSzTx/>
                        <a:buFontTx/>
                        <a:buNone/>
                        <a:tabLst/>
                      </a:pPr>
                      <a:r>
                        <a:rPr kumimoji="0" lang="it-IT" sz="1400" b="1" i="0" u="none" strike="noStrike" cap="none" normalizeH="0" baseline="0" smtClean="0">
                          <a:ln>
                            <a:noFill/>
                          </a:ln>
                          <a:solidFill>
                            <a:schemeClr val="tx1"/>
                          </a:solidFill>
                          <a:effectLst/>
                          <a:latin typeface="Verdana" pitchFamily="34" charset="0"/>
                          <a:cs typeface="Arial" charset="0"/>
                        </a:rPr>
                        <a:t>ESTE  </a:t>
                      </a:r>
                      <a:r>
                        <a:rPr kumimoji="0" lang="it-IT" sz="1400" b="1" i="1" u="none" strike="noStrike" cap="none" normalizeH="0" baseline="0" smtClean="0">
                          <a:ln>
                            <a:noFill/>
                          </a:ln>
                          <a:solidFill>
                            <a:schemeClr val="tx1"/>
                          </a:solidFill>
                          <a:effectLst/>
                          <a:latin typeface="Verdana" pitchFamily="34" charset="0"/>
                          <a:cs typeface="Arial" charset="0"/>
                        </a:rPr>
                        <a:t>TRENTO</a:t>
                      </a:r>
                      <a:r>
                        <a:rPr kumimoji="0" lang="it-IT" sz="1400" b="1" i="0" u="none" strike="noStrike" cap="none" normalizeH="0" baseline="0" smtClean="0">
                          <a:ln>
                            <a:noFill/>
                          </a:ln>
                          <a:solidFill>
                            <a:schemeClr val="tx1"/>
                          </a:solidFill>
                          <a:effectLst/>
                          <a:latin typeface="Verdana" pitchFamily="34" charset="0"/>
                          <a:cs typeface="Arial" charset="0"/>
                        </a:rPr>
                        <a:t> MILANO</a:t>
                      </a:r>
                    </a:p>
                  </a:txBody>
                  <a:tcPr marL="90000" marR="90000" marT="46800" marB="46800" anchor="ctr"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600" b="1" i="0" u="none" strike="noStrike" cap="none" normalizeH="0" baseline="0" smtClean="0">
                          <a:ln>
                            <a:noFill/>
                          </a:ln>
                          <a:solidFill>
                            <a:schemeClr val="tx1"/>
                          </a:solidFill>
                          <a:effectLst/>
                          <a:latin typeface="Verdana" pitchFamily="34" charset="0"/>
                          <a:cs typeface="Arial" charset="0"/>
                        </a:rPr>
                        <a:t>INVITATI</a:t>
                      </a:r>
                    </a:p>
                  </a:txBody>
                  <a:tcPr anchor="ctr"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600" b="1" i="0" u="none" strike="noStrike" cap="none" normalizeH="0" baseline="0" smtClean="0">
                          <a:ln>
                            <a:noFill/>
                          </a:ln>
                          <a:solidFill>
                            <a:schemeClr val="tx1"/>
                          </a:solidFill>
                          <a:effectLst/>
                          <a:latin typeface="Verdana" pitchFamily="34" charset="0"/>
                          <a:cs typeface="Arial" charset="0"/>
                        </a:rPr>
                        <a:t>ADERENTI   I INVITO</a:t>
                      </a:r>
                    </a:p>
                  </a:txBody>
                  <a:tcPr anchor="ctr" horzOverflow="overflow">
                    <a:lnL>
                      <a:noFill/>
                    </a:lnL>
                    <a:lnR>
                      <a:noFill/>
                    </a:lnR>
                    <a:lnT>
                      <a:noFill/>
                    </a:lnT>
                    <a:lnB>
                      <a:noFill/>
                    </a:lnB>
                    <a:lnTlToBr>
                      <a:noFill/>
                    </a:lnTlToBr>
                    <a:lnBlToTr>
                      <a:noFill/>
                    </a:lnBlToTr>
                    <a:solidFill>
                      <a:srgbClr val="FFFF00"/>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600" b="1" i="0" u="none" strike="noStrike" cap="none" normalizeH="0" baseline="0" smtClean="0">
                          <a:ln>
                            <a:noFill/>
                          </a:ln>
                          <a:solidFill>
                            <a:schemeClr val="tx1"/>
                          </a:solidFill>
                          <a:effectLst/>
                          <a:latin typeface="Verdana" pitchFamily="34" charset="0"/>
                          <a:cs typeface="Arial" charset="0"/>
                        </a:rPr>
                        <a:t>FOBT              I INVITO</a:t>
                      </a:r>
                    </a:p>
                    <a:p>
                      <a:pPr marL="0" marR="0" lvl="0" indent="0" algn="ctr" defTabSz="914400" rtl="0" eaLnBrk="1" fontAlgn="ctr" latinLnBrk="0" hangingPunct="1">
                        <a:lnSpc>
                          <a:spcPct val="100000"/>
                        </a:lnSpc>
                        <a:spcBef>
                          <a:spcPct val="0"/>
                        </a:spcBef>
                        <a:spcAft>
                          <a:spcPct val="0"/>
                        </a:spcAft>
                        <a:buClrTx/>
                        <a:buSzTx/>
                        <a:buFontTx/>
                        <a:buNone/>
                        <a:tabLst/>
                      </a:pPr>
                      <a:r>
                        <a:rPr kumimoji="0" lang="it-IT" sz="1400" b="1" i="0" u="none" strike="noStrike" cap="none" normalizeH="0" baseline="0" smtClean="0">
                          <a:ln>
                            <a:noFill/>
                          </a:ln>
                          <a:solidFill>
                            <a:schemeClr val="tx1"/>
                          </a:solidFill>
                          <a:effectLst/>
                          <a:latin typeface="Verdana" pitchFamily="34" charset="0"/>
                          <a:cs typeface="Arial" charset="0"/>
                        </a:rPr>
                        <a:t>ESTE  </a:t>
                      </a:r>
                      <a:r>
                        <a:rPr kumimoji="0" lang="it-IT" sz="1400" b="1" i="1" u="none" strike="noStrike" cap="none" normalizeH="0" baseline="0" smtClean="0">
                          <a:ln>
                            <a:noFill/>
                          </a:ln>
                          <a:solidFill>
                            <a:schemeClr val="tx1"/>
                          </a:solidFill>
                          <a:effectLst/>
                          <a:latin typeface="Verdana" pitchFamily="34" charset="0"/>
                          <a:cs typeface="Arial" charset="0"/>
                        </a:rPr>
                        <a:t>TRENTO </a:t>
                      </a:r>
                      <a:r>
                        <a:rPr kumimoji="0" lang="it-IT" sz="1400" b="1" i="0" u="none" strike="noStrike" cap="none" normalizeH="0" baseline="0" smtClean="0">
                          <a:ln>
                            <a:noFill/>
                          </a:ln>
                          <a:solidFill>
                            <a:schemeClr val="tx1"/>
                          </a:solidFill>
                          <a:effectLst/>
                          <a:latin typeface="Verdana" pitchFamily="34" charset="0"/>
                          <a:cs typeface="Arial" charset="0"/>
                        </a:rPr>
                        <a:t>MILANO</a:t>
                      </a:r>
                    </a:p>
                    <a:p>
                      <a:pPr marL="0" marR="0" lvl="0" indent="0" algn="ctr" defTabSz="914400" rtl="0" eaLnBrk="1" fontAlgn="ctr" latinLnBrk="0" hangingPunct="1">
                        <a:lnSpc>
                          <a:spcPct val="100000"/>
                        </a:lnSpc>
                        <a:spcBef>
                          <a:spcPct val="0"/>
                        </a:spcBef>
                        <a:spcAft>
                          <a:spcPct val="0"/>
                        </a:spcAft>
                        <a:buClrTx/>
                        <a:buSzTx/>
                        <a:buFontTx/>
                        <a:buNone/>
                        <a:tabLst/>
                      </a:pPr>
                      <a:r>
                        <a:rPr kumimoji="0" lang="it-IT" sz="1400" b="1" i="0" u="none" strike="noStrike" cap="none" normalizeH="0" baseline="0" smtClean="0">
                          <a:ln>
                            <a:noFill/>
                          </a:ln>
                          <a:solidFill>
                            <a:schemeClr val="tx1"/>
                          </a:solidFill>
                          <a:effectLst/>
                          <a:latin typeface="Verdana" pitchFamily="34" charset="0"/>
                          <a:cs typeface="Arial" charset="0"/>
                        </a:rPr>
                        <a:t>ROMA</a:t>
                      </a:r>
                    </a:p>
                  </a:txBody>
                  <a:tcPr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600" b="1" i="0" u="none" strike="noStrike" cap="none" normalizeH="0" baseline="0" smtClean="0">
                          <a:ln>
                            <a:noFill/>
                          </a:ln>
                          <a:solidFill>
                            <a:schemeClr val="tx1"/>
                          </a:solidFill>
                          <a:effectLst/>
                          <a:latin typeface="Verdana" pitchFamily="34" charset="0"/>
                          <a:cs typeface="Arial" charset="0"/>
                        </a:rPr>
                        <a:t>INVITATI</a:t>
                      </a:r>
                    </a:p>
                  </a:txBody>
                  <a:tcPr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600" b="1" i="0" u="none" strike="noStrike" cap="none" normalizeH="0" baseline="0" smtClean="0">
                          <a:ln>
                            <a:noFill/>
                          </a:ln>
                          <a:solidFill>
                            <a:schemeClr val="tx1"/>
                          </a:solidFill>
                          <a:effectLst/>
                          <a:latin typeface="Verdana" pitchFamily="34" charset="0"/>
                          <a:cs typeface="Arial" charset="0"/>
                        </a:rPr>
                        <a:t>ADERENTI I INVITO</a:t>
                      </a:r>
                    </a:p>
                  </a:txBody>
                  <a:tcPr anchor="ctr" horzOverflow="overflow">
                    <a:lnL>
                      <a:noFill/>
                    </a:lnL>
                    <a:lnR>
                      <a:noFill/>
                    </a:lnR>
                    <a:lnT>
                      <a:noFill/>
                    </a:lnT>
                    <a:lnB>
                      <a:noFill/>
                    </a:lnB>
                    <a:lnTlToBr>
                      <a:noFill/>
                    </a:lnTlToBr>
                    <a:lnBlToTr>
                      <a:noFill/>
                    </a:lnBlToTr>
                    <a:solidFill>
                      <a:schemeClr val="bg1"/>
                    </a:solidFill>
                  </a:tcPr>
                </a:tc>
              </a:tr>
              <a:tr h="619125">
                <a:tc vMerge="1">
                  <a:txBody>
                    <a:bodyPr/>
                    <a:lstStyle/>
                    <a:p>
                      <a:endParaRPr lang="it-IT"/>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600" b="1" i="1" u="none" strike="noStrike" cap="none" normalizeH="0" baseline="0" smtClean="0">
                          <a:ln>
                            <a:noFill/>
                          </a:ln>
                          <a:solidFill>
                            <a:schemeClr val="tx1"/>
                          </a:solidFill>
                          <a:effectLst/>
                          <a:latin typeface="Verdana" pitchFamily="34" charset="0"/>
                          <a:cs typeface="Arial" charset="0"/>
                        </a:rPr>
                        <a:t>N            </a:t>
                      </a:r>
                      <a:endParaRPr kumimoji="0" lang="it-IT" sz="1600" b="1" i="0" u="none" strike="noStrike" cap="none" normalizeH="0" baseline="0" smtClean="0">
                        <a:ln>
                          <a:noFill/>
                        </a:ln>
                        <a:solidFill>
                          <a:schemeClr val="tx1"/>
                        </a:solidFill>
                        <a:effectLst/>
                        <a:latin typeface="Verdana"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600" b="1" i="1" u="none" strike="noStrike" cap="none" normalizeH="0" baseline="0" smtClean="0">
                          <a:ln>
                            <a:noFill/>
                          </a:ln>
                          <a:solidFill>
                            <a:schemeClr val="tx1"/>
                          </a:solidFill>
                          <a:effectLst/>
                          <a:latin typeface="Verdana" pitchFamily="34" charset="0"/>
                          <a:cs typeface="Arial" charset="0"/>
                        </a:rPr>
                        <a:t>N                    %</a:t>
                      </a:r>
                      <a:endParaRPr kumimoji="0" lang="it-IT" sz="1600" b="1" i="0" u="none" strike="noStrike" cap="none" normalizeH="0" baseline="0" smtClean="0">
                        <a:ln>
                          <a:noFill/>
                        </a:ln>
                        <a:solidFill>
                          <a:schemeClr val="tx1"/>
                        </a:solidFill>
                        <a:effectLst/>
                        <a:latin typeface="Verdana"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c vMerge="1">
                  <a:txBody>
                    <a:bodyPr/>
                    <a:lstStyle/>
                    <a:p>
                      <a:endParaRPr lang="it-IT"/>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600" b="1" i="1" u="none" strike="noStrike" cap="none" normalizeH="0" baseline="0" smtClean="0">
                          <a:ln>
                            <a:noFill/>
                          </a:ln>
                          <a:solidFill>
                            <a:schemeClr val="tx1"/>
                          </a:solidFill>
                          <a:effectLst/>
                          <a:latin typeface="Verdana" pitchFamily="34" charset="0"/>
                          <a:cs typeface="Arial" charset="0"/>
                        </a:rPr>
                        <a:t>N            </a:t>
                      </a:r>
                      <a:endParaRPr kumimoji="0" lang="it-IT" sz="1600" b="1" i="0" u="none" strike="noStrike" cap="none" normalizeH="0" baseline="0" smtClean="0">
                        <a:ln>
                          <a:noFill/>
                        </a:ln>
                        <a:solidFill>
                          <a:schemeClr val="tx1"/>
                        </a:solidFill>
                        <a:effectLst/>
                        <a:latin typeface="Verdana" pitchFamily="34" charset="0"/>
                        <a:cs typeface="Arial" charset="0"/>
                      </a:endParaRPr>
                    </a:p>
                  </a:txBody>
                  <a:tcPr anchor="b"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600" b="1" i="1" u="none" strike="noStrike" cap="none" normalizeH="0" baseline="0" smtClean="0">
                          <a:ln>
                            <a:noFill/>
                          </a:ln>
                          <a:solidFill>
                            <a:schemeClr val="tx1"/>
                          </a:solidFill>
                          <a:effectLst/>
                          <a:latin typeface="Verdana" pitchFamily="34" charset="0"/>
                          <a:cs typeface="Arial" charset="0"/>
                        </a:rPr>
                        <a:t>N              %</a:t>
                      </a:r>
                      <a:endParaRPr kumimoji="0" lang="it-IT" sz="1600" b="1" i="0" u="none" strike="noStrike" cap="none" normalizeH="0" baseline="0" smtClean="0">
                        <a:ln>
                          <a:noFill/>
                        </a:ln>
                        <a:solidFill>
                          <a:schemeClr val="tx1"/>
                        </a:solidFill>
                        <a:effectLst/>
                        <a:latin typeface="Verdana" pitchFamily="34" charset="0"/>
                        <a:cs typeface="Arial" charset="0"/>
                      </a:endParaRPr>
                    </a:p>
                  </a:txBody>
                  <a:tcPr anchor="b" horzOverflow="overflow">
                    <a:lnL>
                      <a:noFill/>
                    </a:lnL>
                    <a:lnR>
                      <a:noFill/>
                    </a:lnR>
                    <a:lnT>
                      <a:noFill/>
                    </a:lnT>
                    <a:lnB>
                      <a:noFill/>
                    </a:lnB>
                    <a:lnTlToBr>
                      <a:noFill/>
                    </a:lnTlToBr>
                    <a:lnBlToTr>
                      <a:noFill/>
                    </a:lnBlToTr>
                    <a:solidFill>
                      <a:schemeClr val="bg1"/>
                    </a:solidFill>
                  </a:tcPr>
                </a:tc>
              </a:tr>
              <a:tr h="330200">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800" b="1" i="0" u="none" strike="noStrike" cap="none" normalizeH="0" baseline="0" smtClean="0">
                          <a:ln>
                            <a:noFill/>
                          </a:ln>
                          <a:solidFill>
                            <a:schemeClr val="tx1"/>
                          </a:solidFill>
                          <a:effectLst/>
                          <a:latin typeface="Verdana" pitchFamily="34" charset="0"/>
                          <a:cs typeface="Arial" charset="0"/>
                        </a:rPr>
                        <a:t>GRUPPO A</a:t>
                      </a:r>
                    </a:p>
                  </a:txBody>
                  <a:tcPr marL="90000" marR="90000" marT="46800" marB="46800" anchor="ctr"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Tahoma" pitchFamily="34" charset="0"/>
                          <a:cs typeface="Arial" charset="0"/>
                        </a:rPr>
                        <a:t>7658</a:t>
                      </a: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Tahoma" pitchFamily="34" charset="0"/>
                          <a:cs typeface="Arial" charset="0"/>
                        </a:rPr>
                        <a:t>2497</a:t>
                      </a:r>
                    </a:p>
                  </a:txBody>
                  <a:tcPr anchor="b" horzOverflow="overflow">
                    <a:lnL>
                      <a:noFill/>
                    </a:lnL>
                    <a:lnR>
                      <a:noFill/>
                    </a:lnR>
                    <a:lnT>
                      <a:noFill/>
                    </a:lnT>
                    <a:lnB>
                      <a:noFill/>
                    </a:lnB>
                    <a:lnTlToBr>
                      <a:noFill/>
                    </a:lnTlToBr>
                    <a:lnBlToTr>
                      <a:noFill/>
                    </a:lnBlToTr>
                    <a:solidFill>
                      <a:srgbClr val="FFFF00"/>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800" b="1" i="0" u="none" strike="noStrike" cap="none" normalizeH="0" baseline="0" smtClean="0">
                          <a:ln>
                            <a:noFill/>
                          </a:ln>
                          <a:solidFill>
                            <a:schemeClr val="tx1"/>
                          </a:solidFill>
                          <a:effectLst/>
                          <a:latin typeface="Verdana" pitchFamily="34" charset="0"/>
                          <a:cs typeface="Arial" charset="0"/>
                        </a:rPr>
                        <a:t>GRUPPO A</a:t>
                      </a:r>
                    </a:p>
                  </a:txBody>
                  <a:tcPr marL="90000" marR="90000" marT="46800" marB="46800"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charset="0"/>
                          <a:cs typeface="Arial" charset="0"/>
                        </a:rPr>
                        <a:t>10988</a:t>
                      </a:r>
                      <a:endParaRPr kumimoji="0" lang="it-IT" sz="2000" b="1"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charset="0"/>
                          <a:cs typeface="Arial" charset="0"/>
                        </a:rPr>
                        <a:t>3258</a:t>
                      </a:r>
                      <a:endParaRPr kumimoji="0" lang="it-IT" sz="2000" b="1"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chemeClr val="bg1"/>
                    </a:solidFill>
                  </a:tcPr>
                </a:tc>
              </a:tr>
              <a:tr h="328613">
                <a:tc vMerge="1">
                  <a:txBody>
                    <a:bodyPr/>
                    <a:lstStyle/>
                    <a:p>
                      <a:endParaRPr lang="it-IT"/>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Tahoma" pitchFamily="34" charset="0"/>
                          <a:cs typeface="Arial" charset="0"/>
                        </a:rPr>
                        <a:t> </a:t>
                      </a: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2400" b="1" i="0" u="none" strike="noStrike" cap="none" normalizeH="0" baseline="0" smtClean="0">
                          <a:ln>
                            <a:noFill/>
                          </a:ln>
                          <a:solidFill>
                            <a:schemeClr val="tx1"/>
                          </a:solidFill>
                          <a:effectLst/>
                          <a:latin typeface="Tahoma" pitchFamily="34" charset="0"/>
                          <a:cs typeface="Arial" charset="0"/>
                        </a:rPr>
                        <a:t>32,6%</a:t>
                      </a:r>
                    </a:p>
                  </a:txBody>
                  <a:tcPr anchor="b" horzOverflow="overflow">
                    <a:lnL>
                      <a:noFill/>
                    </a:lnL>
                    <a:lnR>
                      <a:noFill/>
                    </a:lnR>
                    <a:lnT>
                      <a:noFill/>
                    </a:lnT>
                    <a:lnB>
                      <a:noFill/>
                    </a:lnB>
                    <a:lnTlToBr>
                      <a:noFill/>
                    </a:lnTlToBr>
                    <a:lnBlToTr>
                      <a:noFill/>
                    </a:lnBlToTr>
                    <a:solidFill>
                      <a:srgbClr val="FFFF00"/>
                    </a:solidFill>
                  </a:tcPr>
                </a:tc>
                <a:tc vMerge="1">
                  <a:txBody>
                    <a:bodyPr/>
                    <a:lstStyle/>
                    <a:p>
                      <a:endParaRPr lang="it-IT"/>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Calibri" pitchFamily="34" charset="0"/>
                          <a:cs typeface="Arial" charset="0"/>
                        </a:rPr>
                        <a:t> </a:t>
                      </a:r>
                    </a:p>
                  </a:txBody>
                  <a:tcPr anchor="b"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2400" b="1" i="0" u="none" strike="noStrike" cap="none" normalizeH="0" baseline="0" smtClean="0">
                          <a:ln>
                            <a:noFill/>
                          </a:ln>
                          <a:solidFill>
                            <a:schemeClr val="tx1"/>
                          </a:solidFill>
                          <a:effectLst/>
                          <a:latin typeface="Arial" charset="0"/>
                          <a:cs typeface="Arial" charset="0"/>
                        </a:rPr>
                        <a:t>29,7%</a:t>
                      </a:r>
                      <a:endParaRPr kumimoji="0" lang="it-IT" sz="2400" b="1"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chemeClr val="bg1"/>
                    </a:solidFill>
                  </a:tcPr>
                </a:tc>
              </a:tr>
              <a:tr h="330200">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800" b="1" i="0" u="none" strike="noStrike" cap="none" normalizeH="0" baseline="0" smtClean="0">
                          <a:ln>
                            <a:noFill/>
                          </a:ln>
                          <a:solidFill>
                            <a:schemeClr val="tx1"/>
                          </a:solidFill>
                          <a:effectLst/>
                          <a:latin typeface="Verdana" pitchFamily="34" charset="0"/>
                          <a:cs typeface="Arial" charset="0"/>
                        </a:rPr>
                        <a:t>GRUPPO B</a:t>
                      </a:r>
                    </a:p>
                  </a:txBody>
                  <a:tcPr marL="90000" marR="90000" marT="46800" marB="46800" anchor="ctr"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Tahoma" pitchFamily="34" charset="0"/>
                          <a:cs typeface="Arial" charset="0"/>
                        </a:rPr>
                        <a:t>7640</a:t>
                      </a: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Tahoma" pitchFamily="34" charset="0"/>
                          <a:cs typeface="Arial" charset="0"/>
                        </a:rPr>
                        <a:t>2730</a:t>
                      </a:r>
                    </a:p>
                  </a:txBody>
                  <a:tcPr anchor="b" horzOverflow="overflow">
                    <a:lnL>
                      <a:noFill/>
                    </a:lnL>
                    <a:lnR>
                      <a:noFill/>
                    </a:lnR>
                    <a:lnT>
                      <a:noFill/>
                    </a:lnT>
                    <a:lnB>
                      <a:noFill/>
                    </a:lnB>
                    <a:lnTlToBr>
                      <a:noFill/>
                    </a:lnTlToBr>
                    <a:lnBlToTr>
                      <a:noFill/>
                    </a:lnBlToTr>
                    <a:solidFill>
                      <a:srgbClr val="FFFF00"/>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800" b="1" i="0" u="none" strike="noStrike" cap="none" normalizeH="0" baseline="0" smtClean="0">
                          <a:ln>
                            <a:noFill/>
                          </a:ln>
                          <a:solidFill>
                            <a:schemeClr val="tx1"/>
                          </a:solidFill>
                          <a:effectLst/>
                          <a:latin typeface="Verdana" pitchFamily="34" charset="0"/>
                          <a:cs typeface="Arial" charset="0"/>
                        </a:rPr>
                        <a:t>GRUPPO B</a:t>
                      </a:r>
                    </a:p>
                  </a:txBody>
                  <a:tcPr marL="90000" marR="90000" marT="46800" marB="46800"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charset="0"/>
                          <a:cs typeface="Arial" charset="0"/>
                        </a:rPr>
                        <a:t>10827</a:t>
                      </a:r>
                      <a:endParaRPr kumimoji="0" lang="it-IT" sz="2000" b="1"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charset="0"/>
                          <a:cs typeface="Arial" charset="0"/>
                        </a:rPr>
                        <a:t>3234</a:t>
                      </a:r>
                      <a:endParaRPr kumimoji="0" lang="it-IT" sz="2000" b="1"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chemeClr val="bg1"/>
                    </a:solidFill>
                  </a:tcPr>
                </a:tc>
              </a:tr>
              <a:tr h="328613">
                <a:tc vMerge="1">
                  <a:txBody>
                    <a:bodyPr/>
                    <a:lstStyle/>
                    <a:p>
                      <a:endParaRPr lang="it-IT"/>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Tahoma" pitchFamily="34" charset="0"/>
                          <a:cs typeface="Arial" charset="0"/>
                        </a:rPr>
                        <a:t> </a:t>
                      </a: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2400" b="1" i="0" u="none" strike="noStrike" cap="none" normalizeH="0" baseline="0" smtClean="0">
                          <a:ln>
                            <a:noFill/>
                          </a:ln>
                          <a:solidFill>
                            <a:schemeClr val="tx1"/>
                          </a:solidFill>
                          <a:effectLst/>
                          <a:latin typeface="Tahoma" pitchFamily="34" charset="0"/>
                          <a:cs typeface="Arial" charset="0"/>
                        </a:rPr>
                        <a:t>35,7%</a:t>
                      </a:r>
                    </a:p>
                  </a:txBody>
                  <a:tcPr anchor="b" horzOverflow="overflow">
                    <a:lnL>
                      <a:noFill/>
                    </a:lnL>
                    <a:lnR>
                      <a:noFill/>
                    </a:lnR>
                    <a:lnT>
                      <a:noFill/>
                    </a:lnT>
                    <a:lnB>
                      <a:noFill/>
                    </a:lnB>
                    <a:lnTlToBr>
                      <a:noFill/>
                    </a:lnTlToBr>
                    <a:lnBlToTr>
                      <a:noFill/>
                    </a:lnBlToTr>
                    <a:solidFill>
                      <a:srgbClr val="FFFF00"/>
                    </a:solidFill>
                  </a:tcPr>
                </a:tc>
                <a:tc vMerge="1">
                  <a:txBody>
                    <a:bodyPr/>
                    <a:lstStyle/>
                    <a:p>
                      <a:endParaRPr lang="it-IT"/>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Calibri" pitchFamily="34" charset="0"/>
                          <a:cs typeface="Arial" charset="0"/>
                        </a:rPr>
                        <a:t> </a:t>
                      </a:r>
                    </a:p>
                  </a:txBody>
                  <a:tcPr anchor="b"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2400" b="1" i="0" u="none" strike="noStrike" cap="none" normalizeH="0" baseline="0" smtClean="0">
                          <a:ln>
                            <a:noFill/>
                          </a:ln>
                          <a:solidFill>
                            <a:schemeClr val="tx1"/>
                          </a:solidFill>
                          <a:effectLst/>
                          <a:latin typeface="Arial" charset="0"/>
                          <a:cs typeface="Arial" charset="0"/>
                        </a:rPr>
                        <a:t>29,9%</a:t>
                      </a:r>
                      <a:endParaRPr kumimoji="0" lang="it-IT" sz="2400" b="1"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chemeClr val="bg1"/>
                    </a:solidFill>
                  </a:tcPr>
                </a:tc>
              </a:tr>
              <a:tr h="328613">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800" b="1" i="0" u="none" strike="noStrike" cap="none" normalizeH="0" baseline="0" smtClean="0">
                          <a:ln>
                            <a:noFill/>
                          </a:ln>
                          <a:solidFill>
                            <a:schemeClr val="tx1"/>
                          </a:solidFill>
                          <a:effectLst/>
                          <a:latin typeface="Verdana" pitchFamily="34" charset="0"/>
                          <a:cs typeface="Arial" charset="0"/>
                        </a:rPr>
                        <a:t>GRUPPO C</a:t>
                      </a:r>
                    </a:p>
                  </a:txBody>
                  <a:tcPr marL="90000" marR="90000" marT="46800" marB="46800" anchor="ctr"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Tahoma" pitchFamily="34" charset="0"/>
                          <a:cs typeface="Arial" charset="0"/>
                        </a:rPr>
                        <a:t>7646</a:t>
                      </a: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Tahoma" pitchFamily="34" charset="0"/>
                          <a:cs typeface="Arial" charset="0"/>
                        </a:rPr>
                        <a:t>2694</a:t>
                      </a:r>
                    </a:p>
                  </a:txBody>
                  <a:tcPr anchor="b" horzOverflow="overflow">
                    <a:lnL>
                      <a:noFill/>
                    </a:lnL>
                    <a:lnR>
                      <a:noFill/>
                    </a:lnR>
                    <a:lnT>
                      <a:noFill/>
                    </a:lnT>
                    <a:lnB>
                      <a:noFill/>
                    </a:lnB>
                    <a:lnTlToBr>
                      <a:noFill/>
                    </a:lnTlToBr>
                    <a:lnBlToTr>
                      <a:noFill/>
                    </a:lnBlToTr>
                    <a:solidFill>
                      <a:srgbClr val="FFFF00"/>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800" b="1" i="0" u="none" strike="noStrike" cap="none" normalizeH="0" baseline="0" smtClean="0">
                          <a:ln>
                            <a:noFill/>
                          </a:ln>
                          <a:solidFill>
                            <a:schemeClr val="tx1"/>
                          </a:solidFill>
                          <a:effectLst/>
                          <a:latin typeface="Verdana" pitchFamily="34" charset="0"/>
                          <a:cs typeface="Arial" charset="0"/>
                        </a:rPr>
                        <a:t>GRUPPO C</a:t>
                      </a:r>
                    </a:p>
                  </a:txBody>
                  <a:tcPr marL="90000" marR="90000" marT="46800" marB="46800"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charset="0"/>
                          <a:cs typeface="Arial" charset="0"/>
                        </a:rPr>
                        <a:t>11018</a:t>
                      </a:r>
                      <a:endParaRPr kumimoji="0" lang="it-IT" sz="2000" b="1"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charset="0"/>
                          <a:cs typeface="Arial" charset="0"/>
                        </a:rPr>
                        <a:t>3209</a:t>
                      </a:r>
                      <a:endParaRPr kumimoji="0" lang="it-IT" sz="2000" b="1"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chemeClr val="bg1"/>
                    </a:solidFill>
                  </a:tcPr>
                </a:tc>
              </a:tr>
              <a:tr h="330200">
                <a:tc vMerge="1">
                  <a:txBody>
                    <a:bodyPr/>
                    <a:lstStyle/>
                    <a:p>
                      <a:endParaRPr lang="it-IT"/>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2400" b="1" i="0" u="none" strike="noStrike" cap="none" normalizeH="0" baseline="0" smtClean="0">
                          <a:ln>
                            <a:noFill/>
                          </a:ln>
                          <a:solidFill>
                            <a:schemeClr val="tx1"/>
                          </a:solidFill>
                          <a:effectLst/>
                          <a:latin typeface="Tahoma" pitchFamily="34" charset="0"/>
                          <a:cs typeface="Arial" charset="0"/>
                        </a:rPr>
                        <a:t> </a:t>
                      </a: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2400" b="1" i="0" u="none" strike="noStrike" cap="none" normalizeH="0" baseline="0" smtClean="0">
                          <a:ln>
                            <a:noFill/>
                          </a:ln>
                          <a:solidFill>
                            <a:schemeClr val="tx1"/>
                          </a:solidFill>
                          <a:effectLst/>
                          <a:latin typeface="Tahoma" pitchFamily="34" charset="0"/>
                          <a:cs typeface="Arial" charset="0"/>
                        </a:rPr>
                        <a:t>35,2%</a:t>
                      </a:r>
                    </a:p>
                  </a:txBody>
                  <a:tcPr anchor="b" horzOverflow="overflow">
                    <a:lnL>
                      <a:noFill/>
                    </a:lnL>
                    <a:lnR>
                      <a:noFill/>
                    </a:lnR>
                    <a:lnT>
                      <a:noFill/>
                    </a:lnT>
                    <a:lnB>
                      <a:noFill/>
                    </a:lnB>
                    <a:lnTlToBr>
                      <a:noFill/>
                    </a:lnTlToBr>
                    <a:lnBlToTr>
                      <a:noFill/>
                    </a:lnBlToTr>
                    <a:solidFill>
                      <a:srgbClr val="FFFF00"/>
                    </a:solidFill>
                  </a:tcPr>
                </a:tc>
                <a:tc vMerge="1">
                  <a:txBody>
                    <a:bodyPr/>
                    <a:lstStyle/>
                    <a:p>
                      <a:endParaRPr lang="it-IT"/>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2400" b="1" i="0" u="none" strike="noStrike" cap="none" normalizeH="0" baseline="0" smtClean="0">
                          <a:ln>
                            <a:noFill/>
                          </a:ln>
                          <a:solidFill>
                            <a:schemeClr val="tx1"/>
                          </a:solidFill>
                          <a:effectLst/>
                          <a:latin typeface="Calibri" pitchFamily="34" charset="0"/>
                          <a:cs typeface="Arial" charset="0"/>
                        </a:rPr>
                        <a:t> </a:t>
                      </a:r>
                    </a:p>
                  </a:txBody>
                  <a:tcPr anchor="b"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2400" b="1" i="0" u="none" strike="noStrike" cap="none" normalizeH="0" baseline="0" smtClean="0">
                          <a:ln>
                            <a:noFill/>
                          </a:ln>
                          <a:solidFill>
                            <a:schemeClr val="tx1"/>
                          </a:solidFill>
                          <a:effectLst/>
                          <a:latin typeface="Arial" charset="0"/>
                          <a:cs typeface="Arial" charset="0"/>
                        </a:rPr>
                        <a:t>29,1%</a:t>
                      </a:r>
                      <a:endParaRPr kumimoji="0" lang="it-IT" sz="2400" b="1"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chemeClr val="bg1"/>
                    </a:solidFill>
                  </a:tcPr>
                </a:tc>
              </a:tr>
              <a:tr h="328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chemeClr val="tx1"/>
                          </a:solidFill>
                          <a:effectLst/>
                          <a:latin typeface="Calibri" pitchFamily="34" charset="0"/>
                          <a:cs typeface="Arial" charset="0"/>
                        </a:rPr>
                        <a:t> </a:t>
                      </a:r>
                      <a:endParaRPr kumimoji="0" lang="it-IT" sz="18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chemeClr val="tx1"/>
                          </a:solidFill>
                          <a:effectLst/>
                          <a:latin typeface="Calibri" pitchFamily="34" charset="0"/>
                          <a:cs typeface="Arial" charset="0"/>
                        </a:rPr>
                        <a:t> </a:t>
                      </a:r>
                      <a:endParaRPr kumimoji="0" lang="it-IT" sz="18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chemeClr val="tx1"/>
                          </a:solidFill>
                          <a:effectLst/>
                          <a:latin typeface="Calibri" pitchFamily="34" charset="0"/>
                          <a:cs typeface="Arial" charset="0"/>
                        </a:rPr>
                        <a:t> </a:t>
                      </a:r>
                      <a:endParaRPr kumimoji="0" lang="it-IT" sz="18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it-IT" sz="1600" b="1" i="0" u="none" strike="noStrike" cap="none" normalizeH="0" baseline="0" smtClean="0">
                        <a:ln>
                          <a:noFill/>
                        </a:ln>
                        <a:solidFill>
                          <a:schemeClr val="tx1"/>
                        </a:solidFill>
                        <a:effectLst/>
                        <a:latin typeface="Verdana" pitchFamily="34" charset="0"/>
                        <a:cs typeface="Arial" charset="0"/>
                      </a:endParaRPr>
                    </a:p>
                  </a:txBody>
                  <a:tcPr anchor="b"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it-IT" sz="1600" b="1" i="0" u="none" strike="noStrike" cap="none" normalizeH="0" baseline="0" smtClean="0">
                        <a:ln>
                          <a:noFill/>
                        </a:ln>
                        <a:solidFill>
                          <a:schemeClr val="tx1"/>
                        </a:solidFill>
                        <a:effectLst/>
                        <a:latin typeface="Verdana" pitchFamily="34" charset="0"/>
                        <a:cs typeface="Arial" charset="0"/>
                      </a:endParaRPr>
                    </a:p>
                  </a:txBody>
                  <a:tcPr anchor="b" horzOverflow="overflow">
                    <a:lnL>
                      <a:noFill/>
                    </a:lnL>
                    <a:lnR>
                      <a:noFill/>
                    </a:lnR>
                    <a:lnT>
                      <a:noFill/>
                    </a:lnT>
                    <a:lnB>
                      <a:noFill/>
                    </a:lnB>
                    <a:lnTlToBr>
                      <a:noFill/>
                    </a:lnTlToBr>
                    <a:lnBlToTr>
                      <a:noFill/>
                    </a:lnBlToTr>
                    <a:solidFill>
                      <a:schemeClr val="bg1"/>
                    </a:solidFill>
                  </a:tcPr>
                </a:tc>
              </a:tr>
              <a:tr h="3302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2000" b="0" i="0" u="none" strike="noStrike" cap="none" normalizeH="0" baseline="0" smtClean="0">
                          <a:ln>
                            <a:noFill/>
                          </a:ln>
                          <a:solidFill>
                            <a:srgbClr val="FF0000"/>
                          </a:solidFill>
                          <a:effectLst>
                            <a:outerShdw blurRad="38100" dist="38100" dir="2700000" algn="tl">
                              <a:srgbClr val="000000"/>
                            </a:outerShdw>
                          </a:effectLst>
                          <a:latin typeface="Tahoma" pitchFamily="34" charset="0"/>
                          <a:cs typeface="Arial" charset="0"/>
                        </a:rPr>
                        <a:t>RR  B vs A</a:t>
                      </a:r>
                      <a:endParaRPr kumimoji="0" lang="it-IT" sz="2000" b="0" i="0" u="none" strike="noStrike" cap="none" normalizeH="0" baseline="0" smtClean="0">
                        <a:ln>
                          <a:noFill/>
                        </a:ln>
                        <a:solidFill>
                          <a:schemeClr val="tx1"/>
                        </a:solidFill>
                        <a:effectLst>
                          <a:outerShdw blurRad="38100" dist="38100" dir="2700000" algn="tl">
                            <a:srgbClr val="FFFFFF"/>
                          </a:outerShdw>
                        </a:effectLst>
                        <a:latin typeface="Tahoma"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2000" b="0" i="0" u="none" strike="noStrike" cap="none" normalizeH="0" baseline="0" smtClean="0">
                          <a:ln>
                            <a:noFill/>
                          </a:ln>
                          <a:solidFill>
                            <a:srgbClr val="FF0000"/>
                          </a:solidFill>
                          <a:effectLst>
                            <a:outerShdw blurRad="38100" dist="38100" dir="2700000" algn="tl">
                              <a:srgbClr val="000000"/>
                            </a:outerShdw>
                          </a:effectLst>
                          <a:latin typeface="Tahoma" pitchFamily="34" charset="0"/>
                          <a:cs typeface="Arial" charset="0"/>
                        </a:rPr>
                        <a:t>1,10</a:t>
                      </a:r>
                      <a:endParaRPr kumimoji="0" lang="it-IT" sz="2000" b="0" i="0" u="none" strike="noStrike" cap="none" normalizeH="0" baseline="0" smtClean="0">
                        <a:ln>
                          <a:noFill/>
                        </a:ln>
                        <a:solidFill>
                          <a:schemeClr val="tx1"/>
                        </a:solidFill>
                        <a:effectLst>
                          <a:outerShdw blurRad="38100" dist="38100" dir="2700000" algn="tl">
                            <a:srgbClr val="FFFFFF"/>
                          </a:outerShdw>
                        </a:effectLst>
                        <a:latin typeface="Tahoma"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2000" b="0" i="0" u="none" strike="noStrike" cap="none" normalizeH="0" baseline="0" smtClean="0">
                          <a:ln>
                            <a:noFill/>
                          </a:ln>
                          <a:solidFill>
                            <a:srgbClr val="FF0000"/>
                          </a:solidFill>
                          <a:effectLst>
                            <a:outerShdw blurRad="38100" dist="38100" dir="2700000" algn="tl">
                              <a:srgbClr val="000000"/>
                            </a:outerShdw>
                          </a:effectLst>
                          <a:latin typeface="Tahoma" pitchFamily="34" charset="0"/>
                          <a:cs typeface="Arial" charset="0"/>
                        </a:rPr>
                        <a:t>1.07 - 1.15</a:t>
                      </a:r>
                      <a:endParaRPr kumimoji="0" lang="it-IT" sz="2000" b="0" i="0" u="none" strike="noStrike" cap="none" normalizeH="0" baseline="0" smtClean="0">
                        <a:ln>
                          <a:noFill/>
                        </a:ln>
                        <a:solidFill>
                          <a:schemeClr val="tx1"/>
                        </a:solidFill>
                        <a:effectLst>
                          <a:outerShdw blurRad="38100" dist="38100" dir="2700000" algn="tl">
                            <a:srgbClr val="FFFFFF"/>
                          </a:outerShdw>
                        </a:effectLst>
                        <a:latin typeface="Tahoma"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it-IT" sz="1600" b="1" i="0" u="none" strike="noStrike" cap="none" normalizeH="0" baseline="0" smtClean="0">
                        <a:ln>
                          <a:noFill/>
                        </a:ln>
                        <a:solidFill>
                          <a:schemeClr val="tx1"/>
                        </a:solidFill>
                        <a:effectLst/>
                        <a:latin typeface="Verdana" pitchFamily="34" charset="0"/>
                        <a:cs typeface="Arial" charset="0"/>
                      </a:endParaRPr>
                    </a:p>
                  </a:txBody>
                  <a:tcPr anchor="b"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it-IT" sz="1600" b="1" i="0" u="none" strike="noStrike" cap="none" normalizeH="0" baseline="0" smtClean="0">
                        <a:ln>
                          <a:noFill/>
                        </a:ln>
                        <a:solidFill>
                          <a:schemeClr val="tx1"/>
                        </a:solidFill>
                        <a:effectLst/>
                        <a:latin typeface="Verdana" pitchFamily="34" charset="0"/>
                        <a:cs typeface="Arial" charset="0"/>
                      </a:endParaRPr>
                    </a:p>
                  </a:txBody>
                  <a:tcPr anchor="b" horzOverflow="overflow">
                    <a:lnL>
                      <a:noFill/>
                    </a:lnL>
                    <a:lnR>
                      <a:noFill/>
                    </a:lnR>
                    <a:lnT>
                      <a:noFill/>
                    </a:lnT>
                    <a:lnB>
                      <a:noFill/>
                    </a:lnB>
                    <a:lnTlToBr>
                      <a:noFill/>
                    </a:lnTlToBr>
                    <a:lnBlToTr>
                      <a:noFill/>
                    </a:lnBlToTr>
                    <a:solidFill>
                      <a:schemeClr val="bg1"/>
                    </a:solidFill>
                  </a:tcPr>
                </a:tc>
              </a:tr>
              <a:tr h="328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2000" b="0" i="0" u="none" strike="noStrike" cap="none" normalizeH="0" baseline="0" smtClean="0">
                          <a:ln>
                            <a:noFill/>
                          </a:ln>
                          <a:solidFill>
                            <a:srgbClr val="FF0000"/>
                          </a:solidFill>
                          <a:effectLst>
                            <a:outerShdw blurRad="38100" dist="38100" dir="2700000" algn="tl">
                              <a:srgbClr val="000000"/>
                            </a:outerShdw>
                          </a:effectLst>
                          <a:latin typeface="Tahoma" pitchFamily="34" charset="0"/>
                          <a:cs typeface="Arial" charset="0"/>
                        </a:rPr>
                        <a:t>RR C vs A</a:t>
                      </a:r>
                      <a:endParaRPr kumimoji="0" lang="it-IT" sz="2000" b="0" i="0" u="none" strike="noStrike" cap="none" normalizeH="0" baseline="0" smtClean="0">
                        <a:ln>
                          <a:noFill/>
                        </a:ln>
                        <a:solidFill>
                          <a:schemeClr val="tx1"/>
                        </a:solidFill>
                        <a:effectLst>
                          <a:outerShdw blurRad="38100" dist="38100" dir="2700000" algn="tl">
                            <a:srgbClr val="FFFFFF"/>
                          </a:outerShdw>
                        </a:effectLst>
                        <a:latin typeface="Tahoma"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2000" b="0" i="0" u="none" strike="noStrike" cap="none" normalizeH="0" baseline="0" smtClean="0">
                          <a:ln>
                            <a:noFill/>
                          </a:ln>
                          <a:solidFill>
                            <a:srgbClr val="FF0000"/>
                          </a:solidFill>
                          <a:effectLst>
                            <a:outerShdw blurRad="38100" dist="38100" dir="2700000" algn="tl">
                              <a:srgbClr val="000000"/>
                            </a:outerShdw>
                          </a:effectLst>
                          <a:latin typeface="Tahoma" pitchFamily="34" charset="0"/>
                          <a:cs typeface="Arial" charset="0"/>
                        </a:rPr>
                        <a:t>1,08</a:t>
                      </a:r>
                      <a:endParaRPr kumimoji="0" lang="it-IT" sz="2000" b="0" i="0" u="none" strike="noStrike" cap="none" normalizeH="0" baseline="0" smtClean="0">
                        <a:ln>
                          <a:noFill/>
                        </a:ln>
                        <a:solidFill>
                          <a:schemeClr val="tx1"/>
                        </a:solidFill>
                        <a:effectLst>
                          <a:outerShdw blurRad="38100" dist="38100" dir="2700000" algn="tl">
                            <a:srgbClr val="FFFFFF"/>
                          </a:outerShdw>
                        </a:effectLst>
                        <a:latin typeface="Tahoma"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2000" b="0" i="0" u="none" strike="noStrike" cap="none" normalizeH="0" baseline="0" smtClean="0">
                          <a:ln>
                            <a:noFill/>
                          </a:ln>
                          <a:solidFill>
                            <a:srgbClr val="FF0000"/>
                          </a:solidFill>
                          <a:effectLst>
                            <a:outerShdw blurRad="38100" dist="38100" dir="2700000" algn="tl">
                              <a:srgbClr val="000000"/>
                            </a:outerShdw>
                          </a:effectLst>
                          <a:latin typeface="Tahoma" pitchFamily="34" charset="0"/>
                          <a:cs typeface="Arial" charset="0"/>
                        </a:rPr>
                        <a:t>1.03 - 1.15</a:t>
                      </a:r>
                      <a:endParaRPr kumimoji="0" lang="it-IT" sz="2000" b="0" i="0" u="none" strike="noStrike" cap="none" normalizeH="0" baseline="0" smtClean="0">
                        <a:ln>
                          <a:noFill/>
                        </a:ln>
                        <a:solidFill>
                          <a:schemeClr val="tx1"/>
                        </a:solidFill>
                        <a:effectLst>
                          <a:outerShdw blurRad="38100" dist="38100" dir="2700000" algn="tl">
                            <a:srgbClr val="FFFFFF"/>
                          </a:outerShdw>
                        </a:effectLst>
                        <a:latin typeface="Tahoma"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it-IT" sz="2400" b="1"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it-IT" sz="2400" b="1"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chemeClr val="bg1"/>
                    </a:solidFill>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idx="4294967295"/>
          </p:nvPr>
        </p:nvSpPr>
        <p:spPr/>
        <p:txBody>
          <a:bodyPr/>
          <a:lstStyle/>
          <a:p>
            <a:pPr eaLnBrk="1" hangingPunct="1"/>
            <a:r>
              <a:rPr lang="it-IT" smtClean="0">
                <a:solidFill>
                  <a:srgbClr val="000066"/>
                </a:solidFill>
              </a:rPr>
              <a:t>Adesione al FOBT per gruppo</a:t>
            </a:r>
          </a:p>
        </p:txBody>
      </p:sp>
      <p:graphicFrame>
        <p:nvGraphicFramePr>
          <p:cNvPr id="40004" name="Group 68"/>
          <p:cNvGraphicFramePr>
            <a:graphicFrameLocks noGrp="1"/>
          </p:cNvGraphicFramePr>
          <p:nvPr>
            <p:ph idx="4294967295"/>
          </p:nvPr>
        </p:nvGraphicFramePr>
        <p:xfrm>
          <a:off x="250825" y="1125538"/>
          <a:ext cx="8642350" cy="4679950"/>
        </p:xfrm>
        <a:graphic>
          <a:graphicData uri="http://schemas.openxmlformats.org/drawingml/2006/table">
            <a:tbl>
              <a:tblPr/>
              <a:tblGrid>
                <a:gridCol w="1441450"/>
                <a:gridCol w="1439863"/>
                <a:gridCol w="1511300"/>
                <a:gridCol w="1296987"/>
                <a:gridCol w="1439863"/>
                <a:gridCol w="1512887"/>
              </a:tblGrid>
              <a:tr h="1084263">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600" b="1" i="0" u="none" strike="noStrike" cap="none" normalizeH="0" baseline="0" smtClean="0">
                          <a:ln>
                            <a:noFill/>
                          </a:ln>
                          <a:solidFill>
                            <a:schemeClr val="tx1"/>
                          </a:solidFill>
                          <a:effectLst/>
                          <a:latin typeface="Verdana" pitchFamily="34" charset="0"/>
                          <a:cs typeface="Arial" charset="0"/>
                        </a:rPr>
                        <a:t>FOBT              I INVITO</a:t>
                      </a:r>
                    </a:p>
                    <a:p>
                      <a:pPr marL="0" marR="0" lvl="0" indent="0" algn="ctr" defTabSz="914400" rtl="0" eaLnBrk="1" fontAlgn="ctr" latinLnBrk="0" hangingPunct="1">
                        <a:lnSpc>
                          <a:spcPct val="100000"/>
                        </a:lnSpc>
                        <a:spcBef>
                          <a:spcPct val="0"/>
                        </a:spcBef>
                        <a:spcAft>
                          <a:spcPct val="0"/>
                        </a:spcAft>
                        <a:buClrTx/>
                        <a:buSzTx/>
                        <a:buFontTx/>
                        <a:buNone/>
                        <a:tabLst/>
                      </a:pPr>
                      <a:r>
                        <a:rPr kumimoji="0" lang="it-IT" sz="1400" b="1" i="0" u="none" strike="noStrike" cap="none" normalizeH="0" baseline="0" smtClean="0">
                          <a:ln>
                            <a:noFill/>
                          </a:ln>
                          <a:solidFill>
                            <a:schemeClr val="tx1"/>
                          </a:solidFill>
                          <a:effectLst/>
                          <a:latin typeface="Verdana" pitchFamily="34" charset="0"/>
                          <a:cs typeface="Arial" charset="0"/>
                        </a:rPr>
                        <a:t>ESTE  TRENTO MILANO</a:t>
                      </a:r>
                    </a:p>
                    <a:p>
                      <a:pPr marL="0" marR="0" lvl="0" indent="0" algn="ctr" defTabSz="914400" rtl="0" eaLnBrk="1" fontAlgn="ctr" latinLnBrk="0" hangingPunct="1">
                        <a:lnSpc>
                          <a:spcPct val="100000"/>
                        </a:lnSpc>
                        <a:spcBef>
                          <a:spcPct val="0"/>
                        </a:spcBef>
                        <a:spcAft>
                          <a:spcPct val="0"/>
                        </a:spcAft>
                        <a:buClrTx/>
                        <a:buSzTx/>
                        <a:buFontTx/>
                        <a:buNone/>
                        <a:tabLst/>
                      </a:pPr>
                      <a:r>
                        <a:rPr kumimoji="0" lang="it-IT" sz="1400" b="1" i="0" u="none" strike="noStrike" cap="none" normalizeH="0" baseline="0" smtClean="0">
                          <a:ln>
                            <a:noFill/>
                          </a:ln>
                          <a:solidFill>
                            <a:schemeClr val="tx1"/>
                          </a:solidFill>
                          <a:effectLst/>
                          <a:latin typeface="Verdana" pitchFamily="34" charset="0"/>
                          <a:cs typeface="Arial" charset="0"/>
                        </a:rPr>
                        <a:t>RIMINI</a:t>
                      </a:r>
                    </a:p>
                  </a:txBody>
                  <a:tcPr marL="90000" marR="90000" marT="46800" marB="46800" anchor="ctr"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600" b="1" i="0" u="none" strike="noStrike" cap="none" normalizeH="0" baseline="0" smtClean="0">
                          <a:ln>
                            <a:noFill/>
                          </a:ln>
                          <a:solidFill>
                            <a:schemeClr val="tx1"/>
                          </a:solidFill>
                          <a:effectLst/>
                          <a:latin typeface="Verdana" pitchFamily="34" charset="0"/>
                          <a:cs typeface="Arial" charset="0"/>
                        </a:rPr>
                        <a:t>INVITATI</a:t>
                      </a:r>
                    </a:p>
                  </a:txBody>
                  <a:tcPr anchor="ctr"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600" b="1" i="0" u="none" strike="noStrike" cap="none" normalizeH="0" baseline="0" smtClean="0">
                          <a:ln>
                            <a:noFill/>
                          </a:ln>
                          <a:solidFill>
                            <a:schemeClr val="tx1"/>
                          </a:solidFill>
                          <a:effectLst/>
                          <a:latin typeface="Verdana" pitchFamily="34" charset="0"/>
                          <a:cs typeface="Arial" charset="0"/>
                        </a:rPr>
                        <a:t>ADERENTI   I INVITO</a:t>
                      </a:r>
                    </a:p>
                  </a:txBody>
                  <a:tcPr anchor="ctr" horzOverflow="overflow">
                    <a:lnL>
                      <a:noFill/>
                    </a:lnL>
                    <a:lnR>
                      <a:noFill/>
                    </a:lnR>
                    <a:lnT>
                      <a:noFill/>
                    </a:lnT>
                    <a:lnB>
                      <a:noFill/>
                    </a:lnB>
                    <a:lnTlToBr>
                      <a:noFill/>
                    </a:lnTlToBr>
                    <a:lnBlToTr>
                      <a:noFill/>
                    </a:lnBlToTr>
                    <a:solidFill>
                      <a:srgbClr val="FFFF00"/>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600" b="1" i="0" u="none" strike="noStrike" cap="none" normalizeH="0" baseline="0" smtClean="0">
                          <a:ln>
                            <a:noFill/>
                          </a:ln>
                          <a:solidFill>
                            <a:schemeClr val="tx1"/>
                          </a:solidFill>
                          <a:effectLst/>
                          <a:latin typeface="Verdana" pitchFamily="34" charset="0"/>
                          <a:cs typeface="Arial" charset="0"/>
                        </a:rPr>
                        <a:t>FOBT              I INVITO</a:t>
                      </a:r>
                    </a:p>
                    <a:p>
                      <a:pPr marL="0" marR="0" lvl="0" indent="0" algn="ctr" defTabSz="914400" rtl="0" eaLnBrk="1" fontAlgn="ctr" latinLnBrk="0" hangingPunct="1">
                        <a:lnSpc>
                          <a:spcPct val="100000"/>
                        </a:lnSpc>
                        <a:spcBef>
                          <a:spcPct val="0"/>
                        </a:spcBef>
                        <a:spcAft>
                          <a:spcPct val="0"/>
                        </a:spcAft>
                        <a:buClrTx/>
                        <a:buSzTx/>
                        <a:buFontTx/>
                        <a:buNone/>
                        <a:tabLst/>
                      </a:pPr>
                      <a:r>
                        <a:rPr kumimoji="0" lang="it-IT" sz="1400" b="1" i="0" u="none" strike="noStrike" cap="none" normalizeH="0" baseline="0" smtClean="0">
                          <a:ln>
                            <a:noFill/>
                          </a:ln>
                          <a:solidFill>
                            <a:schemeClr val="tx1"/>
                          </a:solidFill>
                          <a:effectLst/>
                          <a:latin typeface="Verdana" pitchFamily="34" charset="0"/>
                          <a:cs typeface="Arial" charset="0"/>
                        </a:rPr>
                        <a:t>ESTE  TRENTO MILANO</a:t>
                      </a:r>
                    </a:p>
                    <a:p>
                      <a:pPr marL="0" marR="0" lvl="0" indent="0" algn="ctr" defTabSz="914400" rtl="0" eaLnBrk="1" fontAlgn="ctr" latinLnBrk="0" hangingPunct="1">
                        <a:lnSpc>
                          <a:spcPct val="100000"/>
                        </a:lnSpc>
                        <a:spcBef>
                          <a:spcPct val="0"/>
                        </a:spcBef>
                        <a:spcAft>
                          <a:spcPct val="0"/>
                        </a:spcAft>
                        <a:buClrTx/>
                        <a:buSzTx/>
                        <a:buFontTx/>
                        <a:buNone/>
                        <a:tabLst/>
                      </a:pPr>
                      <a:r>
                        <a:rPr kumimoji="0" lang="it-IT" sz="1400" b="1" i="0" u="none" strike="noStrike" cap="none" normalizeH="0" baseline="0" smtClean="0">
                          <a:ln>
                            <a:noFill/>
                          </a:ln>
                          <a:solidFill>
                            <a:schemeClr val="tx1"/>
                          </a:solidFill>
                          <a:effectLst/>
                          <a:latin typeface="Verdana" pitchFamily="34" charset="0"/>
                          <a:cs typeface="Arial" charset="0"/>
                        </a:rPr>
                        <a:t>RIMINI</a:t>
                      </a:r>
                    </a:p>
                    <a:p>
                      <a:pPr marL="0" marR="0" lvl="0" indent="0" algn="ctr" defTabSz="914400" rtl="0" eaLnBrk="1" fontAlgn="ctr" latinLnBrk="0" hangingPunct="1">
                        <a:lnSpc>
                          <a:spcPct val="100000"/>
                        </a:lnSpc>
                        <a:spcBef>
                          <a:spcPct val="0"/>
                        </a:spcBef>
                        <a:spcAft>
                          <a:spcPct val="0"/>
                        </a:spcAft>
                        <a:buClrTx/>
                        <a:buSzTx/>
                        <a:buFontTx/>
                        <a:buNone/>
                        <a:tabLst/>
                      </a:pPr>
                      <a:r>
                        <a:rPr kumimoji="0" lang="it-IT" sz="1400" b="1" i="0" u="none" strike="noStrike" cap="none" normalizeH="0" baseline="0" smtClean="0">
                          <a:ln>
                            <a:noFill/>
                          </a:ln>
                          <a:solidFill>
                            <a:schemeClr val="tx1"/>
                          </a:solidFill>
                          <a:effectLst/>
                          <a:latin typeface="Verdana" pitchFamily="34" charset="0"/>
                          <a:cs typeface="Arial" charset="0"/>
                        </a:rPr>
                        <a:t>ROMA</a:t>
                      </a:r>
                    </a:p>
                  </a:txBody>
                  <a:tcPr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600" b="1" i="0" u="none" strike="noStrike" cap="none" normalizeH="0" baseline="0" smtClean="0">
                          <a:ln>
                            <a:noFill/>
                          </a:ln>
                          <a:solidFill>
                            <a:schemeClr val="tx1"/>
                          </a:solidFill>
                          <a:effectLst/>
                          <a:latin typeface="Verdana" pitchFamily="34" charset="0"/>
                          <a:cs typeface="Arial" charset="0"/>
                        </a:rPr>
                        <a:t>INVITATI</a:t>
                      </a:r>
                    </a:p>
                  </a:txBody>
                  <a:tcPr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600" b="1" i="0" u="none" strike="noStrike" cap="none" normalizeH="0" baseline="0" smtClean="0">
                          <a:ln>
                            <a:noFill/>
                          </a:ln>
                          <a:solidFill>
                            <a:schemeClr val="tx1"/>
                          </a:solidFill>
                          <a:effectLst/>
                          <a:latin typeface="Verdana" pitchFamily="34" charset="0"/>
                          <a:cs typeface="Arial" charset="0"/>
                        </a:rPr>
                        <a:t>ADERENTI I INVITO</a:t>
                      </a:r>
                    </a:p>
                  </a:txBody>
                  <a:tcPr anchor="ctr" horzOverflow="overflow">
                    <a:lnL>
                      <a:noFill/>
                    </a:lnL>
                    <a:lnR>
                      <a:noFill/>
                    </a:lnR>
                    <a:lnT>
                      <a:noFill/>
                    </a:lnT>
                    <a:lnB>
                      <a:noFill/>
                    </a:lnB>
                    <a:lnTlToBr>
                      <a:noFill/>
                    </a:lnTlToBr>
                    <a:lnBlToTr>
                      <a:noFill/>
                    </a:lnBlToTr>
                    <a:solidFill>
                      <a:schemeClr val="bg1"/>
                    </a:solidFill>
                  </a:tcPr>
                </a:tc>
              </a:tr>
              <a:tr h="711200">
                <a:tc vMerge="1">
                  <a:txBody>
                    <a:bodyPr/>
                    <a:lstStyle/>
                    <a:p>
                      <a:endParaRPr lang="it-IT"/>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600" b="1" i="1" u="none" strike="noStrike" cap="none" normalizeH="0" baseline="0" smtClean="0">
                          <a:ln>
                            <a:noFill/>
                          </a:ln>
                          <a:solidFill>
                            <a:schemeClr val="tx1"/>
                          </a:solidFill>
                          <a:effectLst/>
                          <a:latin typeface="Verdana" pitchFamily="34" charset="0"/>
                          <a:cs typeface="Arial" charset="0"/>
                        </a:rPr>
                        <a:t>N            </a:t>
                      </a:r>
                      <a:endParaRPr kumimoji="0" lang="it-IT" sz="1600" b="1" i="0" u="none" strike="noStrike" cap="none" normalizeH="0" baseline="0" smtClean="0">
                        <a:ln>
                          <a:noFill/>
                        </a:ln>
                        <a:solidFill>
                          <a:schemeClr val="tx1"/>
                        </a:solidFill>
                        <a:effectLst/>
                        <a:latin typeface="Verdana"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600" b="1" i="1" u="none" strike="noStrike" cap="none" normalizeH="0" baseline="0" smtClean="0">
                          <a:ln>
                            <a:noFill/>
                          </a:ln>
                          <a:solidFill>
                            <a:schemeClr val="tx1"/>
                          </a:solidFill>
                          <a:effectLst/>
                          <a:latin typeface="Verdana" pitchFamily="34" charset="0"/>
                          <a:cs typeface="Arial" charset="0"/>
                        </a:rPr>
                        <a:t>N                    %</a:t>
                      </a:r>
                      <a:endParaRPr kumimoji="0" lang="it-IT" sz="1600" b="1" i="0" u="none" strike="noStrike" cap="none" normalizeH="0" baseline="0" smtClean="0">
                        <a:ln>
                          <a:noFill/>
                        </a:ln>
                        <a:solidFill>
                          <a:schemeClr val="tx1"/>
                        </a:solidFill>
                        <a:effectLst/>
                        <a:latin typeface="Verdana"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c vMerge="1">
                  <a:txBody>
                    <a:bodyPr/>
                    <a:lstStyle/>
                    <a:p>
                      <a:endParaRPr lang="it-IT"/>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600" b="1" i="1" u="none" strike="noStrike" cap="none" normalizeH="0" baseline="0" smtClean="0">
                          <a:ln>
                            <a:noFill/>
                          </a:ln>
                          <a:solidFill>
                            <a:schemeClr val="tx1"/>
                          </a:solidFill>
                          <a:effectLst/>
                          <a:latin typeface="Verdana" pitchFamily="34" charset="0"/>
                          <a:cs typeface="Arial" charset="0"/>
                        </a:rPr>
                        <a:t>N            </a:t>
                      </a:r>
                      <a:endParaRPr kumimoji="0" lang="it-IT" sz="1600" b="1" i="0" u="none" strike="noStrike" cap="none" normalizeH="0" baseline="0" smtClean="0">
                        <a:ln>
                          <a:noFill/>
                        </a:ln>
                        <a:solidFill>
                          <a:schemeClr val="tx1"/>
                        </a:solidFill>
                        <a:effectLst/>
                        <a:latin typeface="Verdana" pitchFamily="34" charset="0"/>
                        <a:cs typeface="Arial" charset="0"/>
                      </a:endParaRPr>
                    </a:p>
                  </a:txBody>
                  <a:tcPr anchor="b"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600" b="1" i="1" u="none" strike="noStrike" cap="none" normalizeH="0" baseline="0" smtClean="0">
                          <a:ln>
                            <a:noFill/>
                          </a:ln>
                          <a:solidFill>
                            <a:schemeClr val="tx1"/>
                          </a:solidFill>
                          <a:effectLst/>
                          <a:latin typeface="Verdana" pitchFamily="34" charset="0"/>
                          <a:cs typeface="Arial" charset="0"/>
                        </a:rPr>
                        <a:t>N              %</a:t>
                      </a:r>
                      <a:endParaRPr kumimoji="0" lang="it-IT" sz="1600" b="1" i="0" u="none" strike="noStrike" cap="none" normalizeH="0" baseline="0" smtClean="0">
                        <a:ln>
                          <a:noFill/>
                        </a:ln>
                        <a:solidFill>
                          <a:schemeClr val="tx1"/>
                        </a:solidFill>
                        <a:effectLst/>
                        <a:latin typeface="Verdana" pitchFamily="34" charset="0"/>
                        <a:cs typeface="Arial" charset="0"/>
                      </a:endParaRPr>
                    </a:p>
                  </a:txBody>
                  <a:tcPr anchor="b" horzOverflow="overflow">
                    <a:lnL>
                      <a:noFill/>
                    </a:lnL>
                    <a:lnR>
                      <a:noFill/>
                    </a:lnR>
                    <a:lnT>
                      <a:noFill/>
                    </a:lnT>
                    <a:lnB>
                      <a:noFill/>
                    </a:lnB>
                    <a:lnTlToBr>
                      <a:noFill/>
                    </a:lnTlToBr>
                    <a:lnBlToTr>
                      <a:noFill/>
                    </a:lnBlToTr>
                    <a:solidFill>
                      <a:schemeClr val="bg1"/>
                    </a:solidFill>
                  </a:tcPr>
                </a:tc>
              </a:tr>
              <a:tr h="454025">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800" b="1" i="0" u="none" strike="noStrike" cap="none" normalizeH="0" baseline="0" smtClean="0">
                          <a:ln>
                            <a:noFill/>
                          </a:ln>
                          <a:solidFill>
                            <a:schemeClr val="tx1"/>
                          </a:solidFill>
                          <a:effectLst/>
                          <a:latin typeface="Verdana" pitchFamily="34" charset="0"/>
                          <a:cs typeface="Arial" charset="0"/>
                        </a:rPr>
                        <a:t>GRUPPO A</a:t>
                      </a:r>
                    </a:p>
                  </a:txBody>
                  <a:tcPr marL="90000" marR="90000" marT="46800" marB="46800" anchor="ctr"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Tahoma" pitchFamily="34" charset="0"/>
                          <a:cs typeface="Arial" charset="0"/>
                        </a:rPr>
                        <a:t>10158</a:t>
                      </a: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Tahoma" pitchFamily="34" charset="0"/>
                          <a:cs typeface="Arial" charset="0"/>
                        </a:rPr>
                        <a:t>3622</a:t>
                      </a:r>
                    </a:p>
                  </a:txBody>
                  <a:tcPr anchor="b" horzOverflow="overflow">
                    <a:lnL>
                      <a:noFill/>
                    </a:lnL>
                    <a:lnR>
                      <a:noFill/>
                    </a:lnR>
                    <a:lnT>
                      <a:noFill/>
                    </a:lnT>
                    <a:lnB>
                      <a:noFill/>
                    </a:lnB>
                    <a:lnTlToBr>
                      <a:noFill/>
                    </a:lnTlToBr>
                    <a:lnBlToTr>
                      <a:noFill/>
                    </a:lnBlToTr>
                    <a:solidFill>
                      <a:srgbClr val="FFFF00"/>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800" b="1" i="0" u="none" strike="noStrike" cap="none" normalizeH="0" baseline="0" smtClean="0">
                          <a:ln>
                            <a:noFill/>
                          </a:ln>
                          <a:solidFill>
                            <a:schemeClr val="tx1"/>
                          </a:solidFill>
                          <a:effectLst/>
                          <a:latin typeface="Verdana" pitchFamily="34" charset="0"/>
                          <a:cs typeface="Arial" charset="0"/>
                        </a:rPr>
                        <a:t>GRUPPO A</a:t>
                      </a:r>
                    </a:p>
                  </a:txBody>
                  <a:tcPr marL="90000" marR="90000" marT="46800" marB="46800"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it-IT" sz="2000" b="1" i="0" u="none" strike="noStrike" cap="none" normalizeH="0" baseline="0" smtClean="0">
                          <a:ln>
                            <a:noFill/>
                          </a:ln>
                          <a:solidFill>
                            <a:schemeClr val="tx1"/>
                          </a:solidFill>
                          <a:effectLst/>
                          <a:latin typeface="Tahoma" pitchFamily="34" charset="0"/>
                          <a:cs typeface="Arial" charset="0"/>
                        </a:rPr>
                        <a:t>13488 </a:t>
                      </a:r>
                    </a:p>
                  </a:txBody>
                  <a:tcPr anchor="b"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charset="0"/>
                          <a:cs typeface="Arial" charset="0"/>
                        </a:rPr>
                        <a:t>4383</a:t>
                      </a:r>
                      <a:endParaRPr kumimoji="0" lang="it-IT" sz="2000" b="1"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chemeClr val="bg1"/>
                    </a:solidFill>
                  </a:tcPr>
                </a:tc>
              </a:tr>
              <a:tr h="523875">
                <a:tc vMerge="1">
                  <a:txBody>
                    <a:bodyPr/>
                    <a:lstStyle/>
                    <a:p>
                      <a:endParaRPr lang="it-IT"/>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Tahoma" pitchFamily="34" charset="0"/>
                          <a:cs typeface="Arial" charset="0"/>
                        </a:rPr>
                        <a:t> </a:t>
                      </a: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2400" b="1" i="0" u="none" strike="noStrike" cap="none" normalizeH="0" baseline="0" smtClean="0">
                          <a:ln>
                            <a:noFill/>
                          </a:ln>
                          <a:solidFill>
                            <a:schemeClr val="tx1"/>
                          </a:solidFill>
                          <a:effectLst/>
                          <a:latin typeface="Tahoma" pitchFamily="34" charset="0"/>
                          <a:cs typeface="Arial" charset="0"/>
                        </a:rPr>
                        <a:t>35,7%</a:t>
                      </a:r>
                    </a:p>
                  </a:txBody>
                  <a:tcPr anchor="b" horzOverflow="overflow">
                    <a:lnL>
                      <a:noFill/>
                    </a:lnL>
                    <a:lnR>
                      <a:noFill/>
                    </a:lnR>
                    <a:lnT>
                      <a:noFill/>
                    </a:lnT>
                    <a:lnB>
                      <a:noFill/>
                    </a:lnB>
                    <a:lnTlToBr>
                      <a:noFill/>
                    </a:lnTlToBr>
                    <a:lnBlToTr>
                      <a:noFill/>
                    </a:lnBlToTr>
                    <a:solidFill>
                      <a:srgbClr val="FFFF00"/>
                    </a:solidFill>
                  </a:tcPr>
                </a:tc>
                <a:tc vMerge="1">
                  <a:txBody>
                    <a:bodyPr/>
                    <a:lstStyle/>
                    <a:p>
                      <a:endParaRPr lang="it-IT"/>
                    </a:p>
                  </a:txBody>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it-IT" sz="2000" b="1" i="0" u="none" strike="noStrike" cap="none" normalizeH="0" baseline="0" smtClean="0">
                        <a:ln>
                          <a:noFill/>
                        </a:ln>
                        <a:solidFill>
                          <a:schemeClr val="tx1"/>
                        </a:solidFill>
                        <a:effectLst/>
                        <a:latin typeface="Tahoma" pitchFamily="34" charset="0"/>
                        <a:cs typeface="Arial" charset="0"/>
                      </a:endParaRPr>
                    </a:p>
                  </a:txBody>
                  <a:tcPr anchor="b"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2400" b="1" i="0" u="none" strike="noStrike" cap="none" normalizeH="0" baseline="0" smtClean="0">
                          <a:ln>
                            <a:noFill/>
                          </a:ln>
                          <a:solidFill>
                            <a:schemeClr val="tx1"/>
                          </a:solidFill>
                          <a:effectLst/>
                          <a:latin typeface="Arial" charset="0"/>
                          <a:cs typeface="Arial" charset="0"/>
                        </a:rPr>
                        <a:t>32,5%</a:t>
                      </a:r>
                      <a:endParaRPr kumimoji="0" lang="it-IT" sz="2400" b="1"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chemeClr val="bg1"/>
                    </a:solidFill>
                  </a:tcPr>
                </a:tc>
              </a:tr>
              <a:tr h="454025">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800" b="1" i="0" u="none" strike="noStrike" cap="none" normalizeH="0" baseline="0" smtClean="0">
                          <a:ln>
                            <a:noFill/>
                          </a:ln>
                          <a:solidFill>
                            <a:schemeClr val="tx1"/>
                          </a:solidFill>
                          <a:effectLst/>
                          <a:latin typeface="Verdana" pitchFamily="34" charset="0"/>
                          <a:cs typeface="Arial" charset="0"/>
                        </a:rPr>
                        <a:t>GRUPPO B</a:t>
                      </a:r>
                    </a:p>
                  </a:txBody>
                  <a:tcPr marL="90000" marR="90000" marT="46800" marB="46800" anchor="ctr"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Tahoma" pitchFamily="34" charset="0"/>
                          <a:cs typeface="Arial" charset="0"/>
                        </a:rPr>
                        <a:t>10140</a:t>
                      </a: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Tahoma" pitchFamily="34" charset="0"/>
                          <a:cs typeface="Arial" charset="0"/>
                        </a:rPr>
                        <a:t>3918</a:t>
                      </a:r>
                    </a:p>
                  </a:txBody>
                  <a:tcPr anchor="b" horzOverflow="overflow">
                    <a:lnL>
                      <a:noFill/>
                    </a:lnL>
                    <a:lnR>
                      <a:noFill/>
                    </a:lnR>
                    <a:lnT>
                      <a:noFill/>
                    </a:lnT>
                    <a:lnB>
                      <a:noFill/>
                    </a:lnB>
                    <a:lnTlToBr>
                      <a:noFill/>
                    </a:lnTlToBr>
                    <a:lnBlToTr>
                      <a:noFill/>
                    </a:lnBlToTr>
                    <a:solidFill>
                      <a:srgbClr val="FFFF00"/>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800" b="1" i="0" u="none" strike="noStrike" cap="none" normalizeH="0" baseline="0" smtClean="0">
                          <a:ln>
                            <a:noFill/>
                          </a:ln>
                          <a:solidFill>
                            <a:schemeClr val="tx1"/>
                          </a:solidFill>
                          <a:effectLst/>
                          <a:latin typeface="Verdana" pitchFamily="34" charset="0"/>
                          <a:cs typeface="Arial" charset="0"/>
                        </a:rPr>
                        <a:t>GRUPPO B</a:t>
                      </a:r>
                    </a:p>
                  </a:txBody>
                  <a:tcPr marL="90000" marR="90000" marT="46800" marB="46800"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it-IT" sz="2000" b="1" i="0" u="none" strike="noStrike" cap="none" normalizeH="0" baseline="0" smtClean="0">
                          <a:ln>
                            <a:noFill/>
                          </a:ln>
                          <a:solidFill>
                            <a:schemeClr val="tx1"/>
                          </a:solidFill>
                          <a:effectLst/>
                          <a:latin typeface="Tahoma" pitchFamily="34" charset="0"/>
                          <a:cs typeface="Arial" charset="0"/>
                        </a:rPr>
                        <a:t>13327</a:t>
                      </a:r>
                    </a:p>
                  </a:txBody>
                  <a:tcPr anchor="b"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charset="0"/>
                          <a:cs typeface="Arial" charset="0"/>
                        </a:rPr>
                        <a:t>4422</a:t>
                      </a:r>
                      <a:endParaRPr kumimoji="0" lang="it-IT" sz="2000" b="1"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chemeClr val="bg1"/>
                    </a:solidFill>
                  </a:tcPr>
                </a:tc>
              </a:tr>
              <a:tr h="577850">
                <a:tc vMerge="1">
                  <a:txBody>
                    <a:bodyPr/>
                    <a:lstStyle/>
                    <a:p>
                      <a:endParaRPr lang="it-IT"/>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Tahoma" pitchFamily="34" charset="0"/>
                          <a:cs typeface="Arial" charset="0"/>
                        </a:rPr>
                        <a:t> </a:t>
                      </a: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2400" b="1" i="0" u="none" strike="noStrike" cap="none" normalizeH="0" baseline="0" smtClean="0">
                          <a:ln>
                            <a:noFill/>
                          </a:ln>
                          <a:solidFill>
                            <a:schemeClr val="tx1"/>
                          </a:solidFill>
                          <a:effectLst/>
                          <a:latin typeface="Tahoma" pitchFamily="34" charset="0"/>
                          <a:cs typeface="Arial" charset="0"/>
                        </a:rPr>
                        <a:t>38,6%</a:t>
                      </a:r>
                    </a:p>
                  </a:txBody>
                  <a:tcPr anchor="b" horzOverflow="overflow">
                    <a:lnL>
                      <a:noFill/>
                    </a:lnL>
                    <a:lnR>
                      <a:noFill/>
                    </a:lnR>
                    <a:lnT>
                      <a:noFill/>
                    </a:lnT>
                    <a:lnB>
                      <a:noFill/>
                    </a:lnB>
                    <a:lnTlToBr>
                      <a:noFill/>
                    </a:lnTlToBr>
                    <a:lnBlToTr>
                      <a:noFill/>
                    </a:lnBlToTr>
                    <a:solidFill>
                      <a:srgbClr val="FFFF00"/>
                    </a:solidFill>
                  </a:tcPr>
                </a:tc>
                <a:tc vMerge="1">
                  <a:txBody>
                    <a:bodyPr/>
                    <a:lstStyle/>
                    <a:p>
                      <a:endParaRPr lang="it-IT"/>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Calibri" pitchFamily="34" charset="0"/>
                          <a:cs typeface="Arial" charset="0"/>
                        </a:rPr>
                        <a:t> </a:t>
                      </a:r>
                    </a:p>
                  </a:txBody>
                  <a:tcPr anchor="b"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2400" b="1" i="0" u="none" strike="noStrike" cap="none" normalizeH="0" baseline="0" smtClean="0">
                          <a:ln>
                            <a:noFill/>
                          </a:ln>
                          <a:solidFill>
                            <a:schemeClr val="tx1"/>
                          </a:solidFill>
                          <a:effectLst/>
                          <a:latin typeface="Arial" charset="0"/>
                          <a:cs typeface="Arial" charset="0"/>
                        </a:rPr>
                        <a:t>33,2%</a:t>
                      </a:r>
                      <a:endParaRPr kumimoji="0" lang="it-IT" sz="2400" b="1"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chemeClr val="bg1"/>
                    </a:solidFill>
                  </a:tcPr>
                </a:tc>
              </a:tr>
              <a:tr h="4206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chemeClr val="tx1"/>
                          </a:solidFill>
                          <a:effectLst/>
                          <a:latin typeface="Calibri" pitchFamily="34" charset="0"/>
                          <a:cs typeface="Arial" charset="0"/>
                        </a:rPr>
                        <a:t> </a:t>
                      </a:r>
                      <a:endParaRPr kumimoji="0" lang="it-IT" sz="18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chemeClr val="tx1"/>
                          </a:solidFill>
                          <a:effectLst/>
                          <a:latin typeface="Calibri" pitchFamily="34" charset="0"/>
                          <a:cs typeface="Arial" charset="0"/>
                        </a:rPr>
                        <a:t> </a:t>
                      </a:r>
                      <a:endParaRPr kumimoji="0" lang="it-IT" sz="18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chemeClr val="tx1"/>
                          </a:solidFill>
                          <a:effectLst/>
                          <a:latin typeface="Calibri" pitchFamily="34" charset="0"/>
                          <a:cs typeface="Arial" charset="0"/>
                        </a:rPr>
                        <a:t> </a:t>
                      </a:r>
                      <a:endParaRPr kumimoji="0" lang="it-IT" sz="18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it-IT" sz="1600" b="1" i="0" u="none" strike="noStrike" cap="none" normalizeH="0" baseline="0" smtClean="0">
                        <a:ln>
                          <a:noFill/>
                        </a:ln>
                        <a:solidFill>
                          <a:schemeClr val="tx1"/>
                        </a:solidFill>
                        <a:effectLst/>
                        <a:latin typeface="Verdana" pitchFamily="34" charset="0"/>
                        <a:cs typeface="Arial" charset="0"/>
                      </a:endParaRPr>
                    </a:p>
                  </a:txBody>
                  <a:tcPr anchor="b"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it-IT" sz="1600" b="1" i="0" u="none" strike="noStrike" cap="none" normalizeH="0" baseline="0" smtClean="0">
                        <a:ln>
                          <a:noFill/>
                        </a:ln>
                        <a:solidFill>
                          <a:schemeClr val="tx1"/>
                        </a:solidFill>
                        <a:effectLst/>
                        <a:latin typeface="Verdana" pitchFamily="34" charset="0"/>
                        <a:cs typeface="Arial" charset="0"/>
                      </a:endParaRPr>
                    </a:p>
                  </a:txBody>
                  <a:tcPr anchor="b" horzOverflow="overflow">
                    <a:lnL>
                      <a:noFill/>
                    </a:lnL>
                    <a:lnR>
                      <a:noFill/>
                    </a:lnR>
                    <a:lnT>
                      <a:noFill/>
                    </a:lnT>
                    <a:lnB>
                      <a:noFill/>
                    </a:lnB>
                    <a:lnTlToBr>
                      <a:noFill/>
                    </a:lnTlToBr>
                    <a:lnBlToTr>
                      <a:noFill/>
                    </a:lnBlToTr>
                    <a:solidFill>
                      <a:schemeClr val="bg1"/>
                    </a:solidFill>
                  </a:tcPr>
                </a:tc>
              </a:tr>
              <a:tr h="454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2000" b="0" i="0" u="none" strike="noStrike" cap="none" normalizeH="0" baseline="0" smtClean="0">
                          <a:ln>
                            <a:noFill/>
                          </a:ln>
                          <a:solidFill>
                            <a:srgbClr val="FF0000"/>
                          </a:solidFill>
                          <a:effectLst>
                            <a:outerShdw blurRad="38100" dist="38100" dir="2700000" algn="tl">
                              <a:srgbClr val="000000"/>
                            </a:outerShdw>
                          </a:effectLst>
                          <a:latin typeface="Tahoma" pitchFamily="34" charset="0"/>
                          <a:cs typeface="Arial" charset="0"/>
                        </a:rPr>
                        <a:t>RR  B vs A</a:t>
                      </a:r>
                      <a:endParaRPr kumimoji="0" lang="it-IT" sz="2000" b="0" i="0" u="none" strike="noStrike" cap="none" normalizeH="0" baseline="0" smtClean="0">
                        <a:ln>
                          <a:noFill/>
                        </a:ln>
                        <a:solidFill>
                          <a:schemeClr val="tx1"/>
                        </a:solidFill>
                        <a:effectLst>
                          <a:outerShdw blurRad="38100" dist="38100" dir="2700000" algn="tl">
                            <a:srgbClr val="FFFFFF"/>
                          </a:outerShdw>
                        </a:effectLst>
                        <a:latin typeface="Tahoma"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2000" b="0" i="0" u="none" strike="noStrike" cap="none" normalizeH="0" baseline="0" smtClean="0">
                          <a:ln>
                            <a:noFill/>
                          </a:ln>
                          <a:solidFill>
                            <a:srgbClr val="FF0000"/>
                          </a:solidFill>
                          <a:effectLst>
                            <a:outerShdw blurRad="38100" dist="38100" dir="2700000" algn="tl">
                              <a:srgbClr val="000000"/>
                            </a:outerShdw>
                          </a:effectLst>
                          <a:latin typeface="Tahoma" pitchFamily="34" charset="0"/>
                          <a:cs typeface="Arial" charset="0"/>
                        </a:rPr>
                        <a:t>1,08</a:t>
                      </a:r>
                      <a:endParaRPr kumimoji="0" lang="it-IT" sz="2000" b="0" i="0" u="none" strike="noStrike" cap="none" normalizeH="0" baseline="0" smtClean="0">
                        <a:ln>
                          <a:noFill/>
                        </a:ln>
                        <a:solidFill>
                          <a:schemeClr val="tx1"/>
                        </a:solidFill>
                        <a:effectLst>
                          <a:outerShdw blurRad="38100" dist="38100" dir="2700000" algn="tl">
                            <a:srgbClr val="FFFFFF"/>
                          </a:outerShdw>
                        </a:effectLst>
                        <a:latin typeface="Tahoma"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2000" b="0" i="0" u="none" strike="noStrike" cap="none" normalizeH="0" baseline="0" smtClean="0">
                          <a:ln>
                            <a:noFill/>
                          </a:ln>
                          <a:solidFill>
                            <a:srgbClr val="FF0000"/>
                          </a:solidFill>
                          <a:effectLst>
                            <a:outerShdw blurRad="38100" dist="38100" dir="2700000" algn="tl">
                              <a:srgbClr val="000000"/>
                            </a:outerShdw>
                          </a:effectLst>
                          <a:latin typeface="Tahoma" pitchFamily="34" charset="0"/>
                          <a:cs typeface="Arial" charset="0"/>
                        </a:rPr>
                        <a:t>1.05 - 1.12</a:t>
                      </a:r>
                      <a:endParaRPr kumimoji="0" lang="it-IT" sz="2000" b="0" i="0" u="none" strike="noStrike" cap="none" normalizeH="0" baseline="0" smtClean="0">
                        <a:ln>
                          <a:noFill/>
                        </a:ln>
                        <a:solidFill>
                          <a:schemeClr val="tx1"/>
                        </a:solidFill>
                        <a:effectLst>
                          <a:outerShdw blurRad="38100" dist="38100" dir="2700000" algn="tl">
                            <a:srgbClr val="FFFFFF"/>
                          </a:outerShdw>
                        </a:effectLst>
                        <a:latin typeface="Tahoma" pitchFamily="34" charset="0"/>
                        <a:cs typeface="Arial" charset="0"/>
                      </a:endParaRP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Calibri" pitchFamily="34" charset="0"/>
                        <a:cs typeface="Arial" charset="0"/>
                      </a:endParaRPr>
                    </a:p>
                  </a:txBody>
                  <a:tcPr anchor="b"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it-IT" sz="1600" b="1" i="0" u="none" strike="noStrike" cap="none" normalizeH="0" baseline="0" smtClean="0">
                        <a:ln>
                          <a:noFill/>
                        </a:ln>
                        <a:solidFill>
                          <a:schemeClr val="tx1"/>
                        </a:solidFill>
                        <a:effectLst/>
                        <a:latin typeface="Verdana" pitchFamily="34" charset="0"/>
                        <a:cs typeface="Arial" charset="0"/>
                      </a:endParaRPr>
                    </a:p>
                  </a:txBody>
                  <a:tcPr anchor="b"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it-IT" sz="1600" b="1" i="0" u="none" strike="noStrike" cap="none" normalizeH="0" baseline="0" smtClean="0">
                        <a:ln>
                          <a:noFill/>
                        </a:ln>
                        <a:solidFill>
                          <a:schemeClr val="tx1"/>
                        </a:solidFill>
                        <a:effectLst/>
                        <a:latin typeface="Verdana" pitchFamily="34" charset="0"/>
                        <a:cs typeface="Arial" charset="0"/>
                      </a:endParaRPr>
                    </a:p>
                  </a:txBody>
                  <a:tcPr anchor="b" horzOverflow="overflow">
                    <a:lnL>
                      <a:noFill/>
                    </a:lnL>
                    <a:lnR>
                      <a:noFill/>
                    </a:lnR>
                    <a:lnT>
                      <a:noFill/>
                    </a:lnT>
                    <a:lnB>
                      <a:noFill/>
                    </a:lnB>
                    <a:lnTlToBr>
                      <a:noFill/>
                    </a:lnTlToBr>
                    <a:lnBlToTr>
                      <a:noFill/>
                    </a:lnBlToTr>
                    <a:solidFill>
                      <a:schemeClr val="bg1"/>
                    </a:solidFill>
                  </a:tcPr>
                </a:tc>
              </a:tr>
            </a:tbl>
          </a:graphicData>
        </a:graphic>
      </p:graphicFrame>
      <p:sp>
        <p:nvSpPr>
          <p:cNvPr id="40005" name="Text Box 69"/>
          <p:cNvSpPr txBox="1">
            <a:spLocks noChangeArrowheads="1"/>
          </p:cNvSpPr>
          <p:nvPr/>
        </p:nvSpPr>
        <p:spPr bwMode="auto">
          <a:xfrm>
            <a:off x="250825" y="5805488"/>
            <a:ext cx="4537075" cy="901700"/>
          </a:xfrm>
          <a:prstGeom prst="rect">
            <a:avLst/>
          </a:prstGeom>
          <a:noFill/>
          <a:ln w="9525">
            <a:noFill/>
            <a:miter lim="800000"/>
            <a:headEnd/>
            <a:tailEnd/>
          </a:ln>
          <a:effectLst/>
        </p:spPr>
        <p:txBody>
          <a:bodyPr>
            <a:spAutoFit/>
          </a:bodyPr>
          <a:lstStyle/>
          <a:p>
            <a:pPr algn="ctr">
              <a:spcBef>
                <a:spcPct val="50000"/>
              </a:spcBef>
            </a:pPr>
            <a:endParaRPr lang="it-IT" sz="800" b="1">
              <a:solidFill>
                <a:srgbClr val="000066"/>
              </a:solidFill>
            </a:endParaRPr>
          </a:p>
          <a:p>
            <a:pPr algn="ctr">
              <a:spcBef>
                <a:spcPct val="50000"/>
              </a:spcBef>
            </a:pPr>
            <a:r>
              <a:rPr lang="it-IT" b="1">
                <a:solidFill>
                  <a:srgbClr val="000066"/>
                </a:solidFill>
              </a:rPr>
              <a:t>A seguito del sollecito la differenza si riduce . RR: 1.03 95% CI;1.00-1.07</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olo 1"/>
          <p:cNvSpPr>
            <a:spLocks noGrp="1"/>
          </p:cNvSpPr>
          <p:nvPr>
            <p:ph type="title"/>
          </p:nvPr>
        </p:nvSpPr>
        <p:spPr>
          <a:xfrm>
            <a:off x="250825" y="274638"/>
            <a:ext cx="8569325" cy="5818187"/>
          </a:xfrm>
        </p:spPr>
        <p:txBody>
          <a:bodyPr/>
          <a:lstStyle/>
          <a:p>
            <a:pPr algn="just" eaLnBrk="1" hangingPunct="1"/>
            <a:r>
              <a:rPr lang="it-IT" sz="4000" smtClean="0"/>
              <a:t>I risultati relativi all’adesione indicano che l’invio di una lettera informativa di preavviso alle persone invitate per lo screening con sigmoidoscopia determina un aumento  di circa il 20% dell’adesione, rispetto alla modalità standard in cui viene inviato direttamente l’invito.</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722313" y="1196975"/>
            <a:ext cx="7772400" cy="4032250"/>
          </a:xfrm>
        </p:spPr>
        <p:txBody>
          <a:bodyPr rtlCol="0">
            <a:noAutofit/>
          </a:bodyPr>
          <a:lstStyle/>
          <a:p>
            <a:pPr eaLnBrk="1" fontAlgn="auto" hangingPunct="1">
              <a:lnSpc>
                <a:spcPct val="200000"/>
              </a:lnSpc>
              <a:spcAft>
                <a:spcPts val="0"/>
              </a:spcAft>
              <a:defRPr/>
            </a:pPr>
            <a:r>
              <a:rPr lang="it-IT" sz="2000" dirty="0" smtClean="0"/>
              <a:t>L’adozione di un comportamento preventivo, come la scelta di sottoporsi ad un test di screening, è probabilmente il risultato di un processo che prevede diverse fasi, attraverso le quali l’individuo costruisce la sua opinione relativamente allo specifico comportamento e giunge ad una scelta/decisione.</a:t>
            </a:r>
            <a:endParaRPr lang="it-IT" sz="2000" dirty="0"/>
          </a:p>
        </p:txBody>
      </p:sp>
      <p:sp>
        <p:nvSpPr>
          <p:cNvPr id="16386" name="CasellaDiTesto 5"/>
          <p:cNvSpPr txBox="1">
            <a:spLocks noChangeArrowheads="1"/>
          </p:cNvSpPr>
          <p:nvPr/>
        </p:nvSpPr>
        <p:spPr bwMode="auto">
          <a:xfrm>
            <a:off x="6156325" y="6092825"/>
            <a:ext cx="1651000" cy="369888"/>
          </a:xfrm>
          <a:prstGeom prst="rect">
            <a:avLst/>
          </a:prstGeom>
          <a:noFill/>
          <a:ln w="9525">
            <a:noFill/>
            <a:miter lim="800000"/>
            <a:headEnd/>
            <a:tailEnd/>
          </a:ln>
        </p:spPr>
        <p:txBody>
          <a:bodyPr wrap="none">
            <a:spAutoFit/>
          </a:bodyPr>
          <a:lstStyle/>
          <a:p>
            <a:r>
              <a:rPr lang="it-IT">
                <a:latin typeface="Calibri" pitchFamily="34" charset="0"/>
              </a:rPr>
              <a:t>Prochaska et al.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olo 1"/>
          <p:cNvSpPr>
            <a:spLocks noGrp="1"/>
          </p:cNvSpPr>
          <p:nvPr>
            <p:ph type="title"/>
          </p:nvPr>
        </p:nvSpPr>
        <p:spPr>
          <a:xfrm>
            <a:off x="457200" y="274638"/>
            <a:ext cx="8229600" cy="4954587"/>
          </a:xfrm>
        </p:spPr>
        <p:txBody>
          <a:bodyPr/>
          <a:lstStyle/>
          <a:p>
            <a:pPr eaLnBrk="1" hangingPunct="1"/>
            <a:r>
              <a:rPr lang="it-IT" sz="3600" smtClean="0"/>
              <a:t>Nei programmi che utilizzano il SOF, in cui la rispondenza di base è più elevata, il contributo del preavviso, anche se statisticamente significativo risulta più ridotto.</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241925"/>
          </a:xfrm>
        </p:spPr>
        <p:txBody>
          <a:bodyPr rtlCol="0">
            <a:normAutofit fontScale="90000"/>
          </a:bodyPr>
          <a:lstStyle/>
          <a:p>
            <a:pPr algn="just" eaLnBrk="1" fontAlgn="auto" hangingPunct="1">
              <a:spcAft>
                <a:spcPts val="0"/>
              </a:spcAft>
              <a:defRPr/>
            </a:pPr>
            <a:r>
              <a:rPr lang="it-IT" dirty="0" smtClean="0"/>
              <a:t>Il contributo aggiuntivo di un coinvolgimento attivo dei medici di famiglia (effetto del preavviso nel gruppo C) sembra limitato, ma occorre valutare più approfonditamente il carico di lavoro che questo può comportare e la tipologia di persone raggiunta da questa strategia.</a:t>
            </a:r>
            <a:r>
              <a:rPr lang="it-IT" b="1" dirty="0" smtClean="0"/>
              <a:t> </a:t>
            </a:r>
            <a:endParaRPr lang="it-IT"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p:nvPr>
        </p:nvSpPr>
        <p:spPr/>
        <p:txBody>
          <a:bodyPr/>
          <a:lstStyle/>
          <a:p>
            <a:pPr eaLnBrk="1" hangingPunct="1"/>
            <a:endParaRPr lang="it-IT" smtClean="0"/>
          </a:p>
        </p:txBody>
      </p:sp>
      <p:sp>
        <p:nvSpPr>
          <p:cNvPr id="37890" name="Rectangle 3"/>
          <p:cNvSpPr>
            <a:spLocks noGrp="1"/>
          </p:cNvSpPr>
          <p:nvPr>
            <p:ph type="body" idx="1"/>
          </p:nvPr>
        </p:nvSpPr>
        <p:spPr/>
        <p:txBody>
          <a:bodyPr/>
          <a:lstStyle/>
          <a:p>
            <a:pPr eaLnBrk="1" hangingPunct="1"/>
            <a:endParaRPr lang="it-IT"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idx="4294967295"/>
          </p:nvPr>
        </p:nvSpPr>
        <p:spPr>
          <a:xfrm>
            <a:off x="457200" y="274638"/>
            <a:ext cx="8229600" cy="633412"/>
          </a:xfrm>
        </p:spPr>
        <p:txBody>
          <a:bodyPr rtlCol="0">
            <a:normAutofit fontScale="90000"/>
          </a:bodyPr>
          <a:lstStyle/>
          <a:p>
            <a:pPr eaLnBrk="1" fontAlgn="auto" hangingPunct="1">
              <a:spcAft>
                <a:spcPts val="0"/>
              </a:spcAft>
              <a:defRPr/>
            </a:pPr>
            <a:r>
              <a:rPr lang="it-IT" dirty="0" smtClean="0"/>
              <a:t>Suddivisione finanziamento</a:t>
            </a:r>
            <a:endParaRPr lang="it-IT" dirty="0"/>
          </a:p>
        </p:txBody>
      </p:sp>
      <p:pic>
        <p:nvPicPr>
          <p:cNvPr id="38914" name="Picture 3"/>
          <p:cNvPicPr>
            <a:picLocks noChangeAspect="1" noChangeArrowheads="1"/>
          </p:cNvPicPr>
          <p:nvPr/>
        </p:nvPicPr>
        <p:blipFill>
          <a:blip r:embed="rId2"/>
          <a:srcRect/>
          <a:stretch>
            <a:fillRect/>
          </a:stretch>
        </p:blipFill>
        <p:spPr bwMode="auto">
          <a:xfrm>
            <a:off x="-23813" y="981075"/>
            <a:ext cx="9167813" cy="5876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2313" y="908050"/>
            <a:ext cx="7772400" cy="4392613"/>
          </a:xfrm>
        </p:spPr>
        <p:txBody>
          <a:bodyPr rtlCol="0">
            <a:noAutofit/>
          </a:bodyPr>
          <a:lstStyle/>
          <a:p>
            <a:pPr eaLnBrk="1" fontAlgn="auto" hangingPunct="1">
              <a:lnSpc>
                <a:spcPct val="200000"/>
              </a:lnSpc>
              <a:spcAft>
                <a:spcPts val="0"/>
              </a:spcAft>
              <a:defRPr/>
            </a:pPr>
            <a:r>
              <a:rPr lang="it-IT" sz="2000" dirty="0" smtClean="0"/>
              <a:t>E’ stato evidenziato come l’invio di una lettera ai pazienti invitabili per lo screening dei tumori </a:t>
            </a:r>
            <a:r>
              <a:rPr lang="it-IT" sz="2000" dirty="0" err="1" smtClean="0"/>
              <a:t>colorettali</a:t>
            </a:r>
            <a:r>
              <a:rPr lang="it-IT" sz="2000" dirty="0" smtClean="0"/>
              <a:t> che li preavvisava dell’esistenza del programma, ne spiegava il razionale e discuteva i vantaggi e svantaggi, determini una più elevata rispondenza rispetto alla modalità standard dell’invito senza alcuna informazione preliminare.</a:t>
            </a:r>
            <a:endParaRPr lang="it-IT" sz="2000" dirty="0"/>
          </a:p>
        </p:txBody>
      </p:sp>
      <p:sp>
        <p:nvSpPr>
          <p:cNvPr id="17410" name="CasellaDiTesto 3"/>
          <p:cNvSpPr txBox="1">
            <a:spLocks noChangeArrowheads="1"/>
          </p:cNvSpPr>
          <p:nvPr/>
        </p:nvSpPr>
        <p:spPr bwMode="auto">
          <a:xfrm>
            <a:off x="5435600" y="6237288"/>
            <a:ext cx="1638300" cy="369887"/>
          </a:xfrm>
          <a:prstGeom prst="rect">
            <a:avLst/>
          </a:prstGeom>
          <a:noFill/>
          <a:ln w="9525">
            <a:noFill/>
            <a:miter lim="800000"/>
            <a:headEnd/>
            <a:tailEnd/>
          </a:ln>
        </p:spPr>
        <p:txBody>
          <a:bodyPr wrap="none">
            <a:spAutoFit/>
          </a:bodyPr>
          <a:lstStyle/>
          <a:p>
            <a:r>
              <a:rPr lang="it-IT">
                <a:latin typeface="Calibri" pitchFamily="34" charset="0"/>
              </a:rPr>
              <a:t>Cole et al. 2007</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2313" y="1268413"/>
            <a:ext cx="7772400" cy="2520950"/>
          </a:xfrm>
        </p:spPr>
        <p:txBody>
          <a:bodyPr rtlCol="0">
            <a:normAutofit/>
          </a:bodyPr>
          <a:lstStyle/>
          <a:p>
            <a:pPr eaLnBrk="1" fontAlgn="auto" hangingPunct="1">
              <a:lnSpc>
                <a:spcPct val="200000"/>
              </a:lnSpc>
              <a:spcAft>
                <a:spcPts val="0"/>
              </a:spcAft>
              <a:defRPr/>
            </a:pPr>
            <a:r>
              <a:rPr lang="it-IT" sz="2000" dirty="0" smtClean="0"/>
              <a:t>Un aspetto specifico che potrebbe essere testato con questo approccio riguarda inoltre le modalità di coinvolgimento dei medici di famiglia.</a:t>
            </a:r>
            <a:endParaRPr lang="it-IT"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2313" y="1412875"/>
            <a:ext cx="7772400" cy="4356100"/>
          </a:xfrm>
        </p:spPr>
        <p:txBody>
          <a:bodyPr rtlCol="0">
            <a:noAutofit/>
          </a:bodyPr>
          <a:lstStyle/>
          <a:p>
            <a:pPr eaLnBrk="1" fontAlgn="auto" hangingPunct="1">
              <a:lnSpc>
                <a:spcPct val="200000"/>
              </a:lnSpc>
              <a:spcAft>
                <a:spcPts val="0"/>
              </a:spcAft>
              <a:defRPr/>
            </a:pPr>
            <a:r>
              <a:rPr lang="it-IT" sz="2000" dirty="0" smtClean="0"/>
              <a:t>I dati preliminari di uno studio pilota italiano indicano che le persone che hanno cercato il consiglio del loro medico hanno aderito all’invito per lo screening loro proposto in misura 4 volte maggiore rispetto a coloro che non avevano coinvolto il medico nel loro processo decisionale.</a:t>
            </a:r>
            <a:endParaRPr lang="it-IT" sz="2000" dirty="0"/>
          </a:p>
        </p:txBody>
      </p:sp>
      <p:sp>
        <p:nvSpPr>
          <p:cNvPr id="19458" name="CasellaDiTesto 3"/>
          <p:cNvSpPr txBox="1">
            <a:spLocks noChangeArrowheads="1"/>
          </p:cNvSpPr>
          <p:nvPr/>
        </p:nvSpPr>
        <p:spPr bwMode="auto">
          <a:xfrm>
            <a:off x="5292725" y="5949950"/>
            <a:ext cx="1811338" cy="366713"/>
          </a:xfrm>
          <a:prstGeom prst="rect">
            <a:avLst/>
          </a:prstGeom>
          <a:noFill/>
          <a:ln w="9525">
            <a:noFill/>
            <a:miter lim="800000"/>
            <a:headEnd/>
            <a:tailEnd/>
          </a:ln>
        </p:spPr>
        <p:txBody>
          <a:bodyPr wrap="none">
            <a:spAutoFit/>
          </a:bodyPr>
          <a:lstStyle/>
          <a:p>
            <a:r>
              <a:rPr lang="it-IT">
                <a:latin typeface="Calibri" pitchFamily="34" charset="0"/>
              </a:rPr>
              <a:t>Senore et al 2009</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olo 3"/>
          <p:cNvSpPr>
            <a:spLocks noGrp="1"/>
          </p:cNvSpPr>
          <p:nvPr>
            <p:ph type="title"/>
          </p:nvPr>
        </p:nvSpPr>
        <p:spPr>
          <a:xfrm>
            <a:off x="457200" y="620713"/>
            <a:ext cx="8229600" cy="5256212"/>
          </a:xfrm>
        </p:spPr>
        <p:txBody>
          <a:bodyPr/>
          <a:lstStyle/>
          <a:p>
            <a:pPr algn="just" eaLnBrk="1" hangingPunct="1"/>
            <a:r>
              <a:rPr lang="it-IT" sz="3200" b="1" u="sng" smtClean="0"/>
              <a:t>Obiettivi</a:t>
            </a:r>
            <a:br>
              <a:rPr lang="it-IT" sz="3200" b="1" u="sng" smtClean="0"/>
            </a:br>
            <a:r>
              <a:rPr lang="it-IT" sz="3200" smtClean="0"/>
              <a:t/>
            </a:r>
            <a:br>
              <a:rPr lang="it-IT" sz="3200" smtClean="0"/>
            </a:br>
            <a:r>
              <a:rPr lang="it-IT" sz="3200" u="sng" smtClean="0"/>
              <a:t>Valutare l’efficacia, misurata come proporzione di aderenti al programma di screening,  di modalità di invito che prevedano l’invio alle persone invitabili allo screening di una lettera di preavviso un mese prima dell’invito effettivo.</a:t>
            </a:r>
            <a:r>
              <a:rPr lang="it-IT" sz="3200" smtClean="0"/>
              <a:t> Si ipotizza che la lettera di preavviso possa favorire la partecipazione in quanto l’invito giungerebbe a persone che hanno già avuto modo di valutare il proprio interesse a partecipare: per queste persone l’invito rappresenterebbe un ulteriore incentivo alla decisione.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57200" y="274638"/>
            <a:ext cx="8229600" cy="5386387"/>
          </a:xfrm>
        </p:spPr>
        <p:txBody>
          <a:bodyPr rtlCol="0">
            <a:normAutofit fontScale="90000"/>
          </a:bodyPr>
          <a:lstStyle/>
          <a:p>
            <a:pPr eaLnBrk="1" fontAlgn="auto" hangingPunct="1">
              <a:spcAft>
                <a:spcPts val="0"/>
              </a:spcAft>
              <a:defRPr/>
            </a:pPr>
            <a:r>
              <a:rPr lang="it-IT" dirty="0" smtClean="0"/>
              <a:t>Le persone invitate avrebbero già avuto modo di considerare i possibili vantaggi di una loro partecipazione, a seguito del ricevimento della lettera di preavviso,  eventualmente ricercando un contatto con personale sanitario.</a:t>
            </a:r>
            <a:br>
              <a:rPr lang="it-IT" dirty="0" smtClean="0"/>
            </a:br>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olo 1"/>
          <p:cNvSpPr>
            <a:spLocks noGrp="1"/>
          </p:cNvSpPr>
          <p:nvPr>
            <p:ph type="ctrTitle"/>
          </p:nvPr>
        </p:nvSpPr>
        <p:spPr>
          <a:xfrm>
            <a:off x="684213" y="260350"/>
            <a:ext cx="7772400" cy="1296988"/>
          </a:xfrm>
        </p:spPr>
        <p:txBody>
          <a:bodyPr/>
          <a:lstStyle/>
          <a:p>
            <a:pPr eaLnBrk="1" hangingPunct="1"/>
            <a:r>
              <a:rPr lang="it-IT" sz="3600" b="1" smtClean="0"/>
              <a:t>Considerazioni introduttive: Progressione temporale</a:t>
            </a:r>
            <a:endParaRPr lang="it-IT" sz="3600" smtClean="0"/>
          </a:p>
        </p:txBody>
      </p:sp>
      <p:sp>
        <p:nvSpPr>
          <p:cNvPr id="22530" name="Sottotitolo 2"/>
          <p:cNvSpPr>
            <a:spLocks noGrp="1"/>
          </p:cNvSpPr>
          <p:nvPr>
            <p:ph type="subTitle" idx="1"/>
          </p:nvPr>
        </p:nvSpPr>
        <p:spPr>
          <a:xfrm>
            <a:off x="250825" y="1557338"/>
            <a:ext cx="8353425" cy="4464050"/>
          </a:xfrm>
        </p:spPr>
        <p:txBody>
          <a:bodyPr/>
          <a:lstStyle/>
          <a:p>
            <a:pPr algn="just" eaLnBrk="1" hangingPunct="1">
              <a:buFont typeface="Arial" charset="0"/>
              <a:buChar char="•"/>
            </a:pPr>
            <a:r>
              <a:rPr lang="it-IT" sz="2000" smtClean="0">
                <a:solidFill>
                  <a:schemeClr val="tx1"/>
                </a:solidFill>
              </a:rPr>
              <a:t> </a:t>
            </a:r>
            <a:r>
              <a:rPr lang="it-IT" sz="2000" b="1" smtClean="0">
                <a:solidFill>
                  <a:schemeClr val="tx1"/>
                </a:solidFill>
              </a:rPr>
              <a:t>23/12/2008 </a:t>
            </a:r>
            <a:r>
              <a:rPr lang="it-IT" sz="2000" smtClean="0">
                <a:solidFill>
                  <a:schemeClr val="tx1"/>
                </a:solidFill>
              </a:rPr>
              <a:t>deliberazione dell’Agenzia Sanitaria Regionale – ASR Abruzzo di  approvazione progetti  di ricerca presentati (indicato responsabile scientifico dott.Ederle Andrea);</a:t>
            </a:r>
          </a:p>
          <a:p>
            <a:pPr algn="just" eaLnBrk="1" hangingPunct="1">
              <a:buFont typeface="Arial" charset="0"/>
              <a:buChar char="•"/>
            </a:pPr>
            <a:r>
              <a:rPr lang="it-IT" sz="2000" b="1" smtClean="0">
                <a:solidFill>
                  <a:schemeClr val="tx1"/>
                </a:solidFill>
              </a:rPr>
              <a:t> 11/03/2009 </a:t>
            </a:r>
            <a:r>
              <a:rPr lang="it-IT" sz="2000" smtClean="0">
                <a:solidFill>
                  <a:schemeClr val="tx1"/>
                </a:solidFill>
              </a:rPr>
              <a:t>approvazione di convenzione tra l’Agenzia Sanitaria Regionale – ASR Abruzzo e l’Azienda Ulss 20 di Verona dal titolo “Progetto strategie di invito nei programmi regionali di screening dei tumori colon rettali” come prevista dal Bando “Progetto di Ricerca Applicata ai Programmi di Screening,  ed accettazione finanziamento di 190.000 €.</a:t>
            </a:r>
          </a:p>
          <a:p>
            <a:pPr algn="just" eaLnBrk="1" hangingPunct="1">
              <a:buFont typeface="Arial" charset="0"/>
              <a:buChar char="•"/>
            </a:pPr>
            <a:r>
              <a:rPr lang="it-IT" sz="2000" smtClean="0">
                <a:solidFill>
                  <a:schemeClr val="tx1"/>
                </a:solidFill>
              </a:rPr>
              <a:t> </a:t>
            </a:r>
            <a:r>
              <a:rPr lang="it-IT" sz="2000" b="1" smtClean="0">
                <a:solidFill>
                  <a:schemeClr val="tx1"/>
                </a:solidFill>
              </a:rPr>
              <a:t>1/09/2009</a:t>
            </a:r>
            <a:r>
              <a:rPr lang="it-IT" sz="2000" smtClean="0">
                <a:solidFill>
                  <a:schemeClr val="tx1"/>
                </a:solidFill>
              </a:rPr>
              <a:t> concessione proroga (inizialmente al 31/12/2010 successivamente al 1/10/2010);</a:t>
            </a:r>
          </a:p>
          <a:p>
            <a:pPr algn="just" eaLnBrk="1" hangingPunct="1">
              <a:buFont typeface="Arial" charset="0"/>
              <a:buChar char="•"/>
            </a:pPr>
            <a:r>
              <a:rPr lang="it-IT" sz="2000" smtClean="0">
                <a:solidFill>
                  <a:schemeClr val="tx1"/>
                </a:solidFill>
              </a:rPr>
              <a:t> </a:t>
            </a:r>
            <a:r>
              <a:rPr lang="it-IT" sz="2000" b="1" smtClean="0">
                <a:solidFill>
                  <a:schemeClr val="tx1"/>
                </a:solidFill>
              </a:rPr>
              <a:t>6/09/2010</a:t>
            </a:r>
            <a:r>
              <a:rPr lang="it-IT" sz="2000" smtClean="0">
                <a:solidFill>
                  <a:schemeClr val="tx1"/>
                </a:solidFill>
              </a:rPr>
              <a:t> accettazione rimodulazione suddivisione finanziamento tra i Centri partecipanti.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olo 3"/>
          <p:cNvSpPr>
            <a:spLocks noGrp="1"/>
          </p:cNvSpPr>
          <p:nvPr>
            <p:ph type="title"/>
          </p:nvPr>
        </p:nvSpPr>
        <p:spPr/>
        <p:txBody>
          <a:bodyPr/>
          <a:lstStyle/>
          <a:p>
            <a:pPr eaLnBrk="1" hangingPunct="1"/>
            <a:r>
              <a:rPr lang="it-IT" smtClean="0"/>
              <a:t>Convenzioni centri partecipanti</a:t>
            </a:r>
          </a:p>
        </p:txBody>
      </p:sp>
      <p:graphicFrame>
        <p:nvGraphicFramePr>
          <p:cNvPr id="5" name="Tabella 4"/>
          <p:cNvGraphicFramePr>
            <a:graphicFrameLocks noGrp="1"/>
          </p:cNvGraphicFramePr>
          <p:nvPr/>
        </p:nvGraphicFramePr>
        <p:xfrm>
          <a:off x="611188" y="1557338"/>
          <a:ext cx="7632700" cy="4384675"/>
        </p:xfrm>
        <a:graphic>
          <a:graphicData uri="http://schemas.openxmlformats.org/drawingml/2006/table">
            <a:tbl>
              <a:tblPr/>
              <a:tblGrid>
                <a:gridCol w="4503737"/>
                <a:gridCol w="3128963"/>
              </a:tblGrid>
              <a:tr h="579438">
                <a:tc>
                  <a:txBody>
                    <a:bodyPr/>
                    <a:lstStyle/>
                    <a:p>
                      <a:pPr marL="898525" marR="0" lvl="0" indent="0" algn="l" defTabSz="914400" rtl="0" eaLnBrk="1" fontAlgn="base" latinLnBrk="0" hangingPunct="1">
                        <a:lnSpc>
                          <a:spcPct val="100000"/>
                        </a:lnSpc>
                        <a:spcBef>
                          <a:spcPct val="0"/>
                        </a:spcBef>
                        <a:spcAft>
                          <a:spcPct val="0"/>
                        </a:spcAft>
                        <a:buClrTx/>
                        <a:buSzTx/>
                        <a:buFontTx/>
                        <a:buNone/>
                        <a:tabLst/>
                      </a:pPr>
                      <a:endParaRPr kumimoji="0" lang="it-IT"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charset="0"/>
                          <a:cs typeface="Times New Roman" pitchFamily="18" charset="0"/>
                        </a:rPr>
                        <a:t> DATA FIRMA CONVENZIONE </a:t>
                      </a:r>
                      <a:endParaRPr kumimoji="0" lang="it-IT"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6365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charset="0"/>
                          <a:cs typeface="Times New Roman" pitchFamily="18" charset="0"/>
                        </a:rPr>
                        <a:t>ASL Città di Milano</a:t>
                      </a:r>
                      <a:endParaRPr kumimoji="0" lang="it-IT"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smtClean="0">
                          <a:ln>
                            <a:noFill/>
                          </a:ln>
                          <a:solidFill>
                            <a:schemeClr val="tx1"/>
                          </a:solidFill>
                          <a:effectLst/>
                          <a:latin typeface="Arial" charset="0"/>
                          <a:cs typeface="Times New Roman" pitchFamily="18" charset="0"/>
                        </a:rPr>
                        <a:t>02-dic-09</a:t>
                      </a:r>
                      <a:endParaRPr kumimoji="0" lang="it-IT"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57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charset="0"/>
                          <a:cs typeface="Times New Roman" pitchFamily="18" charset="0"/>
                        </a:rPr>
                        <a:t>ASL Novara e Verbano-Cusio-Ossola</a:t>
                      </a:r>
                      <a:r>
                        <a:rPr kumimoji="0" lang="it-IT" sz="2000" b="0" i="0" u="none" strike="noStrike" cap="none" normalizeH="0" baseline="0" smtClean="0">
                          <a:ln>
                            <a:noFill/>
                          </a:ln>
                          <a:solidFill>
                            <a:schemeClr val="tx1"/>
                          </a:solidFill>
                          <a:effectLst/>
                          <a:latin typeface="Arial" charset="0"/>
                          <a:cs typeface="Times New Roman" pitchFamily="18" charset="0"/>
                        </a:rPr>
                        <a:t> </a:t>
                      </a:r>
                      <a:endParaRPr kumimoji="0" lang="it-IT"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smtClean="0">
                          <a:ln>
                            <a:noFill/>
                          </a:ln>
                          <a:solidFill>
                            <a:schemeClr val="tx1"/>
                          </a:solidFill>
                          <a:effectLst/>
                          <a:latin typeface="Arial" charset="0"/>
                          <a:cs typeface="Times New Roman" pitchFamily="18" charset="0"/>
                        </a:rPr>
                        <a:t>02-ott-09</a:t>
                      </a:r>
                      <a:endParaRPr kumimoji="0" lang="it-IT"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57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charset="0"/>
                          <a:cs typeface="Times New Roman" pitchFamily="18" charset="0"/>
                        </a:rPr>
                        <a:t>Ausl di Rimini</a:t>
                      </a:r>
                      <a:endParaRPr kumimoji="0" lang="it-IT"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smtClean="0">
                          <a:ln>
                            <a:noFill/>
                          </a:ln>
                          <a:solidFill>
                            <a:schemeClr val="tx1"/>
                          </a:solidFill>
                          <a:effectLst/>
                          <a:latin typeface="Arial" charset="0"/>
                          <a:cs typeface="Times New Roman" pitchFamily="18" charset="0"/>
                        </a:rPr>
                        <a:t>07-ott-09</a:t>
                      </a:r>
                      <a:endParaRPr kumimoji="0" lang="it-IT"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charset="0"/>
                          <a:cs typeface="Times New Roman" pitchFamily="18" charset="0"/>
                        </a:rPr>
                        <a:t>Asl Roma D</a:t>
                      </a:r>
                      <a:endParaRPr kumimoji="0" lang="it-IT"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smtClean="0">
                          <a:ln>
                            <a:noFill/>
                          </a:ln>
                          <a:solidFill>
                            <a:schemeClr val="tx1"/>
                          </a:solidFill>
                          <a:effectLst/>
                          <a:latin typeface="Arial" charset="0"/>
                          <a:cs typeface="Times New Roman" pitchFamily="18" charset="0"/>
                        </a:rPr>
                        <a:t>dic-09</a:t>
                      </a:r>
                      <a:endParaRPr kumimoji="0" lang="it-IT"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14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charset="0"/>
                          <a:cs typeface="Times New Roman" pitchFamily="18" charset="0"/>
                        </a:rPr>
                        <a:t>“Prevenzione Serena Torino”</a:t>
                      </a:r>
                      <a:endParaRPr kumimoji="0" lang="it-IT"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smtClean="0">
                          <a:ln>
                            <a:noFill/>
                          </a:ln>
                          <a:solidFill>
                            <a:schemeClr val="tx1"/>
                          </a:solidFill>
                          <a:effectLst/>
                          <a:latin typeface="Arial" charset="0"/>
                          <a:cs typeface="Times New Roman" pitchFamily="18" charset="0"/>
                        </a:rPr>
                        <a:t>02-ott-09</a:t>
                      </a:r>
                      <a:endParaRPr kumimoji="0" lang="it-IT"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4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charset="0"/>
                          <a:cs typeface="Times New Roman" pitchFamily="18" charset="0"/>
                        </a:rPr>
                        <a:t>Azienda Sanitaria Provinciale di Trento</a:t>
                      </a:r>
                      <a:endParaRPr kumimoji="0" lang="it-IT"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smtClean="0">
                          <a:ln>
                            <a:noFill/>
                          </a:ln>
                          <a:solidFill>
                            <a:schemeClr val="tx1"/>
                          </a:solidFill>
                          <a:effectLst/>
                          <a:latin typeface="Arial" charset="0"/>
                          <a:cs typeface="Times New Roman" pitchFamily="18" charset="0"/>
                        </a:rPr>
                        <a:t>05-feb-10</a:t>
                      </a:r>
                      <a:endParaRPr kumimoji="0" lang="it-IT"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84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charset="0"/>
                          <a:cs typeface="Times New Roman" pitchFamily="18" charset="0"/>
                        </a:rPr>
                        <a:t>Azienda Sanitaria Ulss17 di Este-Montagnana</a:t>
                      </a:r>
                      <a:endParaRPr kumimoji="0" lang="it-IT"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smtClean="0">
                          <a:ln>
                            <a:noFill/>
                          </a:ln>
                          <a:solidFill>
                            <a:schemeClr val="tx1"/>
                          </a:solidFill>
                          <a:effectLst/>
                          <a:latin typeface="Arial" charset="0"/>
                          <a:cs typeface="Times New Roman" pitchFamily="18" charset="0"/>
                        </a:rPr>
                        <a:t>02-ott-09</a:t>
                      </a:r>
                      <a:endParaRPr kumimoji="0" lang="it-IT"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165</TotalTime>
  <Words>1117</Words>
  <Application>Microsoft Office PowerPoint</Application>
  <PresentationFormat>On-screen Show (4:3)</PresentationFormat>
  <Paragraphs>270</Paragraphs>
  <Slides>23</Slides>
  <Notes>0</Notes>
  <HiddenSlides>0</HiddenSlides>
  <MMClips>0</MMClips>
  <ScaleCrop>false</ScaleCrop>
  <HeadingPairs>
    <vt:vector size="6" baseType="variant">
      <vt:variant>
        <vt:lpstr>Caratteri utilizzati</vt:lpstr>
      </vt:variant>
      <vt:variant>
        <vt:i4>7</vt:i4>
      </vt:variant>
      <vt:variant>
        <vt:lpstr>Modello struttura</vt:lpstr>
      </vt:variant>
      <vt:variant>
        <vt:i4>1</vt:i4>
      </vt:variant>
      <vt:variant>
        <vt:lpstr>Titoli diapositive</vt:lpstr>
      </vt:variant>
      <vt:variant>
        <vt:i4>23</vt:i4>
      </vt:variant>
    </vt:vector>
  </HeadingPairs>
  <TitlesOfParts>
    <vt:vector size="31" baseType="lpstr">
      <vt:lpstr>Arial</vt:lpstr>
      <vt:lpstr>Calibri</vt:lpstr>
      <vt:lpstr>Times New Roman</vt:lpstr>
      <vt:lpstr>Batang</vt:lpstr>
      <vt:lpstr>Verdana</vt:lpstr>
      <vt:lpstr>맑은 고딕</vt:lpstr>
      <vt:lpstr>Tahoma</vt:lpstr>
      <vt:lpstr>Tema di Office</vt:lpstr>
      <vt:lpstr>STRATEGIE DI INVITO NEI PROGRAMMI REGIONALI DI SCREENING DEI TUMORI COLORETTALI: “studio lettera preavviso”  </vt:lpstr>
      <vt:lpstr>L’ADOZIONE DI UN COMPORTAMENTO PREVENTIVO, COME LA SCELTA DI SOTTOPORSI AD UN TEST DI SCREENING, È PROBABILMENTE IL RISULTATO DI UN PROCESSO CHE PREVEDE DIVERSE FASI, ATTRAVERSO LE QUALI L’INDIVIDUO COSTRUISCE LA SUA OPINIONE RELATIVAMENTE ALLO SPECIFICO COMPORTAMENTO E GIUNGE AD UNA SCELTA/DECISIONE.</vt:lpstr>
      <vt:lpstr>E’ STATO EVIDENZIATO COME L’INVIO DI UNA LETTERA AI PAZIENTI INVITABILI PER LO SCREENING DEI TUMORI COLORETTALI CHE LI PREAVVISAVA DELL’ESISTENZA DEL PROGRAMMA, NE SPIEGAVA IL RAZIONALE E DISCUTEVA I VANTAGGI E SVANTAGGI, DETERMINI UNA PIÙ ELEVATA RISPONDENZA RISPETTO ALLA MODALITÀ STANDARD DELL’INVITO SENZA ALCUNA INFORMAZIONE PRELIMINARE.</vt:lpstr>
      <vt:lpstr>UN ASPETTO SPECIFICO CHE POTREBBE ESSERE TESTATO CON QUESTO APPROCCIO RIGUARDA INOLTRE LE MODALITÀ DI COINVOLGIMENTO DEI MEDICI DI FAMIGLIA.</vt:lpstr>
      <vt:lpstr>I DATI PRELIMINARI DI UNO STUDIO PILOTA ITALIANO INDICANO CHE LE PERSONE CHE HANNO CERCATO IL CONSIGLIO DEL LORO MEDICO HANNO ADERITO ALL’INVITO PER LO SCREENING LORO PROPOSTO IN MISURA 4 VOLTE MAGGIORE RISPETTO A COLORO CHE NON AVEVANO COINVOLTO IL MEDICO NEL LORO PROCESSO DECISIONALE.</vt:lpstr>
      <vt:lpstr>Obiettivi  Valutare l’efficacia, misurata come proporzione di aderenti al programma di screening,  di modalità di invito che prevedano l’invio alle persone invitabili allo screening di una lettera di preavviso un mese prima dell’invito effettivo. Si ipotizza che la lettera di preavviso possa favorire la partecipazione in quanto l’invito giungerebbe a persone che hanno già avuto modo di valutare il proprio interesse a partecipare: per queste persone l’invito rappresenterebbe un ulteriore incentivo alla decisione.</vt:lpstr>
      <vt:lpstr>Le persone invitate avrebbero già avuto modo di considerare i possibili vantaggi di una loro partecipazione, a seguito del ricevimento della lettera di preavviso,  eventualmente ricercando un contatto con personale sanitario. </vt:lpstr>
      <vt:lpstr>Considerazioni introduttive: Progressione temporale</vt:lpstr>
      <vt:lpstr>Convenzioni centri partecipanti</vt:lpstr>
      <vt:lpstr>Diapositiva 10</vt:lpstr>
      <vt:lpstr>Coinvolti sia programmi che utilizzano il test per la ricerca del sangue occulto che quelli che utilizzano la sigmoidoscopia.</vt:lpstr>
      <vt:lpstr>Diapositiva 12</vt:lpstr>
      <vt:lpstr>Diapositiva 13</vt:lpstr>
      <vt:lpstr>Diapositiva 14</vt:lpstr>
      <vt:lpstr>Torino Novara Verona</vt:lpstr>
      <vt:lpstr>Torino - Novara</vt:lpstr>
      <vt:lpstr>Adesione al FOBT per gruppo</vt:lpstr>
      <vt:lpstr>Adesione al FOBT per gruppo</vt:lpstr>
      <vt:lpstr>I risultati relativi all’adesione indicano che l’invio di una lettera informativa di preavviso alle persone invitate per lo screening con sigmoidoscopia determina un aumento  di circa il 20% dell’adesione, rispetto alla modalità standard in cui viene inviato direttamente l’invito.</vt:lpstr>
      <vt:lpstr>Nei programmi che utilizzano il SOF, in cui la rispondenza di base è più elevata, il contributo del preavviso, anche se statisticamente significativo risulta più ridotto.</vt:lpstr>
      <vt:lpstr>Il contributo aggiuntivo di un coinvolgimento attivo dei medici di famiglia (effetto del preavviso nel gruppo C) sembra limitato, ma occorre valutare più approfonditamente il carico di lavoro che questo può comportare e la tipologia di persone raggiunta da questa strategia. </vt:lpstr>
      <vt:lpstr>Diapositiva 22</vt:lpstr>
      <vt:lpstr>Suddivisione finanziamento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STRATEGIE DI INVITO NEI PROGRAMMI REGIONALI DI SCREENING DEI TUMORI COLORETTALI: “studio lettera preavviso” </dc:title>
  <cp:lastModifiedBy>carlo</cp:lastModifiedBy>
  <cp:revision>33</cp:revision>
  <dcterms:modified xsi:type="dcterms:W3CDTF">2011-10-06T22:15:52Z</dcterms:modified>
</cp:coreProperties>
</file>