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32"/>
  </p:notesMasterIdLst>
  <p:handoutMasterIdLst>
    <p:handoutMasterId r:id="rId33"/>
  </p:handoutMasterIdLst>
  <p:sldIdLst>
    <p:sldId id="256" r:id="rId2"/>
    <p:sldId id="306" r:id="rId3"/>
    <p:sldId id="293" r:id="rId4"/>
    <p:sldId id="294" r:id="rId5"/>
    <p:sldId id="295" r:id="rId6"/>
    <p:sldId id="296" r:id="rId7"/>
    <p:sldId id="300" r:id="rId8"/>
    <p:sldId id="284" r:id="rId9"/>
    <p:sldId id="287" r:id="rId10"/>
    <p:sldId id="299" r:id="rId11"/>
    <p:sldId id="297" r:id="rId12"/>
    <p:sldId id="301" r:id="rId13"/>
    <p:sldId id="304" r:id="rId14"/>
    <p:sldId id="305" r:id="rId15"/>
    <p:sldId id="302" r:id="rId16"/>
    <p:sldId id="303" r:id="rId17"/>
    <p:sldId id="290" r:id="rId18"/>
    <p:sldId id="291" r:id="rId19"/>
    <p:sldId id="292" r:id="rId20"/>
    <p:sldId id="307" r:id="rId21"/>
    <p:sldId id="309" r:id="rId22"/>
    <p:sldId id="310" r:id="rId23"/>
    <p:sldId id="311" r:id="rId24"/>
    <p:sldId id="308" r:id="rId25"/>
    <p:sldId id="283" r:id="rId26"/>
    <p:sldId id="265" r:id="rId27"/>
    <p:sldId id="298" r:id="rId28"/>
    <p:sldId id="286" r:id="rId29"/>
    <p:sldId id="288" r:id="rId30"/>
    <p:sldId id="289" r:id="rId31"/>
  </p:sldIdLst>
  <p:sldSz cx="9144000" cy="6858000" type="screen4x3"/>
  <p:notesSz cx="7099300" cy="102346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94701" autoAdjust="0"/>
  </p:normalViewPr>
  <p:slideViewPr>
    <p:cSldViewPr>
      <p:cViewPr varScale="1">
        <p:scale>
          <a:sx n="74" d="100"/>
          <a:sy n="74" d="100"/>
        </p:scale>
        <p:origin x="-40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LuckyDIEI\Documents\RegestryRTUPWork\GRELL2010\grafici.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it-IT"/>
  <c:chart>
    <c:autoTitleDeleted val="1"/>
    <c:view3D>
      <c:rAngAx val="1"/>
    </c:view3D>
    <c:plotArea>
      <c:layout>
        <c:manualLayout>
          <c:layoutTarget val="inner"/>
          <c:xMode val="edge"/>
          <c:yMode val="edge"/>
          <c:x val="4.4687770635763825E-2"/>
          <c:y val="6.6382809638458926E-2"/>
          <c:w val="0.86236958870189451"/>
          <c:h val="0.73941162125236659"/>
        </c:manualLayout>
      </c:layout>
      <c:bar3DChart>
        <c:barDir val="col"/>
        <c:grouping val="clustered"/>
        <c:ser>
          <c:idx val="0"/>
          <c:order val="0"/>
          <c:tx>
            <c:strRef>
              <c:f>Foglio2!$A$2</c:f>
              <c:strCache>
                <c:ptCount val="1"/>
                <c:pt idx="0">
                  <c:v>I </c:v>
                </c:pt>
              </c:strCache>
            </c:strRef>
          </c:tx>
          <c:cat>
            <c:strRef>
              <c:f>Foglio2!$B$1:$G$1</c:f>
              <c:strCache>
                <c:ptCount val="6"/>
                <c:pt idx="0">
                  <c:v>2002</c:v>
                </c:pt>
                <c:pt idx="1">
                  <c:v>2003</c:v>
                </c:pt>
                <c:pt idx="2">
                  <c:v>2004</c:v>
                </c:pt>
                <c:pt idx="3">
                  <c:v>2005</c:v>
                </c:pt>
                <c:pt idx="4">
                  <c:v>2006</c:v>
                </c:pt>
                <c:pt idx="5">
                  <c:v>totale </c:v>
                </c:pt>
              </c:strCache>
            </c:strRef>
          </c:cat>
          <c:val>
            <c:numRef>
              <c:f>Foglio2!$B$2:$G$2</c:f>
              <c:numCache>
                <c:formatCode>General</c:formatCode>
                <c:ptCount val="6"/>
                <c:pt idx="0">
                  <c:v>15.1</c:v>
                </c:pt>
                <c:pt idx="1">
                  <c:v>14.3</c:v>
                </c:pt>
                <c:pt idx="2">
                  <c:v>15.3</c:v>
                </c:pt>
                <c:pt idx="3">
                  <c:v>19.7</c:v>
                </c:pt>
                <c:pt idx="4">
                  <c:v>16.399999999999999</c:v>
                </c:pt>
                <c:pt idx="5">
                  <c:v>16.2</c:v>
                </c:pt>
              </c:numCache>
            </c:numRef>
          </c:val>
        </c:ser>
        <c:ser>
          <c:idx val="1"/>
          <c:order val="1"/>
          <c:tx>
            <c:strRef>
              <c:f>Foglio2!$A$3</c:f>
              <c:strCache>
                <c:ptCount val="1"/>
                <c:pt idx="0">
                  <c:v>II </c:v>
                </c:pt>
              </c:strCache>
            </c:strRef>
          </c:tx>
          <c:cat>
            <c:strRef>
              <c:f>Foglio2!$B$1:$G$1</c:f>
              <c:strCache>
                <c:ptCount val="6"/>
                <c:pt idx="0">
                  <c:v>2002</c:v>
                </c:pt>
                <c:pt idx="1">
                  <c:v>2003</c:v>
                </c:pt>
                <c:pt idx="2">
                  <c:v>2004</c:v>
                </c:pt>
                <c:pt idx="3">
                  <c:v>2005</c:v>
                </c:pt>
                <c:pt idx="4">
                  <c:v>2006</c:v>
                </c:pt>
                <c:pt idx="5">
                  <c:v>totale </c:v>
                </c:pt>
              </c:strCache>
            </c:strRef>
          </c:cat>
          <c:val>
            <c:numRef>
              <c:f>Foglio2!$B$3:$G$3</c:f>
              <c:numCache>
                <c:formatCode>General</c:formatCode>
                <c:ptCount val="6"/>
                <c:pt idx="0">
                  <c:v>26.3</c:v>
                </c:pt>
                <c:pt idx="1">
                  <c:v>25.1</c:v>
                </c:pt>
                <c:pt idx="2">
                  <c:v>30.5</c:v>
                </c:pt>
                <c:pt idx="3">
                  <c:v>28</c:v>
                </c:pt>
                <c:pt idx="4">
                  <c:v>29.4</c:v>
                </c:pt>
                <c:pt idx="5">
                  <c:v>27.9</c:v>
                </c:pt>
              </c:numCache>
            </c:numRef>
          </c:val>
        </c:ser>
        <c:ser>
          <c:idx val="2"/>
          <c:order val="2"/>
          <c:tx>
            <c:strRef>
              <c:f>Foglio2!$A$4</c:f>
              <c:strCache>
                <c:ptCount val="1"/>
                <c:pt idx="0">
                  <c:v>III </c:v>
                </c:pt>
              </c:strCache>
            </c:strRef>
          </c:tx>
          <c:cat>
            <c:strRef>
              <c:f>Foglio2!$B$1:$G$1</c:f>
              <c:strCache>
                <c:ptCount val="6"/>
                <c:pt idx="0">
                  <c:v>2002</c:v>
                </c:pt>
                <c:pt idx="1">
                  <c:v>2003</c:v>
                </c:pt>
                <c:pt idx="2">
                  <c:v>2004</c:v>
                </c:pt>
                <c:pt idx="3">
                  <c:v>2005</c:v>
                </c:pt>
                <c:pt idx="4">
                  <c:v>2006</c:v>
                </c:pt>
                <c:pt idx="5">
                  <c:v>totale </c:v>
                </c:pt>
              </c:strCache>
            </c:strRef>
          </c:cat>
          <c:val>
            <c:numRef>
              <c:f>Foglio2!$B$4:$G$4</c:f>
              <c:numCache>
                <c:formatCode>General</c:formatCode>
                <c:ptCount val="6"/>
                <c:pt idx="0">
                  <c:v>26.9</c:v>
                </c:pt>
                <c:pt idx="1">
                  <c:v>27.5</c:v>
                </c:pt>
                <c:pt idx="2">
                  <c:v>24.6</c:v>
                </c:pt>
                <c:pt idx="3">
                  <c:v>25.2</c:v>
                </c:pt>
                <c:pt idx="4">
                  <c:v>25.1</c:v>
                </c:pt>
                <c:pt idx="5">
                  <c:v>25.8</c:v>
                </c:pt>
              </c:numCache>
            </c:numRef>
          </c:val>
        </c:ser>
        <c:ser>
          <c:idx val="3"/>
          <c:order val="3"/>
          <c:tx>
            <c:strRef>
              <c:f>Foglio2!$A$5</c:f>
              <c:strCache>
                <c:ptCount val="1"/>
                <c:pt idx="0">
                  <c:v>IV </c:v>
                </c:pt>
              </c:strCache>
            </c:strRef>
          </c:tx>
          <c:cat>
            <c:strRef>
              <c:f>Foglio2!$B$1:$G$1</c:f>
              <c:strCache>
                <c:ptCount val="6"/>
                <c:pt idx="0">
                  <c:v>2002</c:v>
                </c:pt>
                <c:pt idx="1">
                  <c:v>2003</c:v>
                </c:pt>
                <c:pt idx="2">
                  <c:v>2004</c:v>
                </c:pt>
                <c:pt idx="3">
                  <c:v>2005</c:v>
                </c:pt>
                <c:pt idx="4">
                  <c:v>2006</c:v>
                </c:pt>
                <c:pt idx="5">
                  <c:v>totale </c:v>
                </c:pt>
              </c:strCache>
            </c:strRef>
          </c:cat>
          <c:val>
            <c:numRef>
              <c:f>Foglio2!$B$5:$G$5</c:f>
              <c:numCache>
                <c:formatCode>General</c:formatCode>
                <c:ptCount val="6"/>
                <c:pt idx="0">
                  <c:v>23.3</c:v>
                </c:pt>
                <c:pt idx="1">
                  <c:v>24</c:v>
                </c:pt>
                <c:pt idx="2">
                  <c:v>18</c:v>
                </c:pt>
                <c:pt idx="3">
                  <c:v>18.3</c:v>
                </c:pt>
                <c:pt idx="4">
                  <c:v>18.3</c:v>
                </c:pt>
                <c:pt idx="5">
                  <c:v>20.3</c:v>
                </c:pt>
              </c:numCache>
            </c:numRef>
          </c:val>
        </c:ser>
        <c:ser>
          <c:idx val="4"/>
          <c:order val="4"/>
          <c:tx>
            <c:strRef>
              <c:f>Foglio2!$A$6</c:f>
              <c:strCache>
                <c:ptCount val="1"/>
                <c:pt idx="0">
                  <c:v>X(Nx)* </c:v>
                </c:pt>
              </c:strCache>
            </c:strRef>
          </c:tx>
          <c:cat>
            <c:strRef>
              <c:f>Foglio2!$B$1:$G$1</c:f>
              <c:strCache>
                <c:ptCount val="6"/>
                <c:pt idx="0">
                  <c:v>2002</c:v>
                </c:pt>
                <c:pt idx="1">
                  <c:v>2003</c:v>
                </c:pt>
                <c:pt idx="2">
                  <c:v>2004</c:v>
                </c:pt>
                <c:pt idx="3">
                  <c:v>2005</c:v>
                </c:pt>
                <c:pt idx="4">
                  <c:v>2006</c:v>
                </c:pt>
                <c:pt idx="5">
                  <c:v>totale </c:v>
                </c:pt>
              </c:strCache>
            </c:strRef>
          </c:cat>
          <c:val>
            <c:numRef>
              <c:f>Foglio2!$B$6:$G$6</c:f>
              <c:numCache>
                <c:formatCode>General</c:formatCode>
                <c:ptCount val="6"/>
                <c:pt idx="0">
                  <c:v>1.3</c:v>
                </c:pt>
                <c:pt idx="1">
                  <c:v>3.4</c:v>
                </c:pt>
                <c:pt idx="2">
                  <c:v>1.4</c:v>
                </c:pt>
                <c:pt idx="3">
                  <c:v>3.5</c:v>
                </c:pt>
                <c:pt idx="4">
                  <c:v>3.9</c:v>
                </c:pt>
                <c:pt idx="5">
                  <c:v>2.7</c:v>
                </c:pt>
              </c:numCache>
            </c:numRef>
          </c:val>
        </c:ser>
        <c:ser>
          <c:idx val="5"/>
          <c:order val="5"/>
          <c:tx>
            <c:strRef>
              <c:f>Foglio2!$A$7</c:f>
              <c:strCache>
                <c:ptCount val="1"/>
                <c:pt idx="0">
                  <c:v>NS </c:v>
                </c:pt>
              </c:strCache>
            </c:strRef>
          </c:tx>
          <c:cat>
            <c:strRef>
              <c:f>Foglio2!$B$1:$G$1</c:f>
              <c:strCache>
                <c:ptCount val="6"/>
                <c:pt idx="0">
                  <c:v>2002</c:v>
                </c:pt>
                <c:pt idx="1">
                  <c:v>2003</c:v>
                </c:pt>
                <c:pt idx="2">
                  <c:v>2004</c:v>
                </c:pt>
                <c:pt idx="3">
                  <c:v>2005</c:v>
                </c:pt>
                <c:pt idx="4">
                  <c:v>2006</c:v>
                </c:pt>
                <c:pt idx="5">
                  <c:v>totale </c:v>
                </c:pt>
              </c:strCache>
            </c:strRef>
          </c:cat>
          <c:val>
            <c:numRef>
              <c:f>Foglio2!$B$7:$G$7</c:f>
              <c:numCache>
                <c:formatCode>General</c:formatCode>
                <c:ptCount val="6"/>
                <c:pt idx="0">
                  <c:v>7.2</c:v>
                </c:pt>
                <c:pt idx="1">
                  <c:v>5.8</c:v>
                </c:pt>
                <c:pt idx="2">
                  <c:v>10.3</c:v>
                </c:pt>
                <c:pt idx="3">
                  <c:v>5.4</c:v>
                </c:pt>
                <c:pt idx="4">
                  <c:v>6.8</c:v>
                </c:pt>
                <c:pt idx="5">
                  <c:v>7.1</c:v>
                </c:pt>
              </c:numCache>
            </c:numRef>
          </c:val>
        </c:ser>
        <c:ser>
          <c:idx val="6"/>
          <c:order val="6"/>
          <c:tx>
            <c:strRef>
              <c:f>Foglio2!$A$10</c:f>
              <c:strCache>
                <c:ptCount val="1"/>
                <c:pt idx="0">
                  <c:v>O</c:v>
                </c:pt>
              </c:strCache>
            </c:strRef>
          </c:tx>
          <c:val>
            <c:numRef>
              <c:f>Foglio2!$B$10:$G$10</c:f>
              <c:numCache>
                <c:formatCode>General</c:formatCode>
                <c:ptCount val="6"/>
                <c:pt idx="0">
                  <c:v>4.7</c:v>
                </c:pt>
                <c:pt idx="1">
                  <c:v>6.4</c:v>
                </c:pt>
                <c:pt idx="2">
                  <c:v>5.7</c:v>
                </c:pt>
                <c:pt idx="3">
                  <c:v>8.2000000000000011</c:v>
                </c:pt>
                <c:pt idx="4">
                  <c:v>12.1</c:v>
                </c:pt>
                <c:pt idx="5">
                  <c:v>7.6</c:v>
                </c:pt>
              </c:numCache>
            </c:numRef>
          </c:val>
        </c:ser>
        <c:shape val="box"/>
        <c:axId val="46258816"/>
        <c:axId val="46425600"/>
        <c:axId val="0"/>
      </c:bar3DChart>
      <c:catAx>
        <c:axId val="46258816"/>
        <c:scaling>
          <c:orientation val="minMax"/>
        </c:scaling>
        <c:delete val="1"/>
        <c:axPos val="b"/>
        <c:majorTickMark val="none"/>
        <c:tickLblPos val="none"/>
        <c:crossAx val="46425600"/>
        <c:crosses val="autoZero"/>
        <c:auto val="1"/>
        <c:lblAlgn val="ctr"/>
        <c:lblOffset val="100"/>
      </c:catAx>
      <c:valAx>
        <c:axId val="46425600"/>
        <c:scaling>
          <c:orientation val="minMax"/>
        </c:scaling>
        <c:axPos val="l"/>
        <c:majorGridlines/>
        <c:numFmt formatCode="General" sourceLinked="1"/>
        <c:majorTickMark val="none"/>
        <c:tickLblPos val="nextTo"/>
        <c:crossAx val="46258816"/>
        <c:crosses val="autoZero"/>
        <c:crossBetween val="between"/>
      </c:valAx>
    </c:plotArea>
    <c:legend>
      <c:legendPos val="r"/>
      <c:layout/>
    </c:legend>
    <c:plotVisOnly val="1"/>
  </c:chart>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6575" cy="511175"/>
          </a:xfrm>
          <a:prstGeom prst="rect">
            <a:avLst/>
          </a:prstGeom>
        </p:spPr>
        <p:txBody>
          <a:bodyPr vert="horz" lIns="99048" tIns="49524" rIns="99048" bIns="49524" rtlCol="0"/>
          <a:lstStyle>
            <a:lvl1pPr algn="l" fontAlgn="auto">
              <a:spcBef>
                <a:spcPts val="0"/>
              </a:spcBef>
              <a:spcAft>
                <a:spcPts val="0"/>
              </a:spcAft>
              <a:defRPr sz="1300">
                <a:latin typeface="+mn-lt"/>
              </a:defRPr>
            </a:lvl1pPr>
          </a:lstStyle>
          <a:p>
            <a:pPr>
              <a:defRPr/>
            </a:pPr>
            <a:endParaRPr lang="it-IT"/>
          </a:p>
        </p:txBody>
      </p:sp>
      <p:sp>
        <p:nvSpPr>
          <p:cNvPr id="3" name="Segnaposto data 2"/>
          <p:cNvSpPr>
            <a:spLocks noGrp="1"/>
          </p:cNvSpPr>
          <p:nvPr>
            <p:ph type="dt" sz="quarter" idx="1"/>
          </p:nvPr>
        </p:nvSpPr>
        <p:spPr>
          <a:xfrm>
            <a:off x="4021138" y="0"/>
            <a:ext cx="3076575" cy="511175"/>
          </a:xfrm>
          <a:prstGeom prst="rect">
            <a:avLst/>
          </a:prstGeom>
        </p:spPr>
        <p:txBody>
          <a:bodyPr vert="horz" lIns="99048" tIns="49524" rIns="99048" bIns="49524" rtlCol="0"/>
          <a:lstStyle>
            <a:lvl1pPr algn="r" fontAlgn="auto">
              <a:spcBef>
                <a:spcPts val="0"/>
              </a:spcBef>
              <a:spcAft>
                <a:spcPts val="0"/>
              </a:spcAft>
              <a:defRPr sz="1300">
                <a:latin typeface="+mn-lt"/>
              </a:defRPr>
            </a:lvl1pPr>
          </a:lstStyle>
          <a:p>
            <a:pPr>
              <a:defRPr/>
            </a:pPr>
            <a:fld id="{1C63F499-72A2-4BF4-BEE5-87DA9E4486C5}" type="datetimeFigureOut">
              <a:rPr lang="it-IT"/>
              <a:pPr>
                <a:defRPr/>
              </a:pPr>
              <a:t>06/10/2011</a:t>
            </a:fld>
            <a:endParaRPr lang="it-IT"/>
          </a:p>
        </p:txBody>
      </p:sp>
      <p:sp>
        <p:nvSpPr>
          <p:cNvPr id="4" name="Segnaposto piè di pagina 3"/>
          <p:cNvSpPr>
            <a:spLocks noGrp="1"/>
          </p:cNvSpPr>
          <p:nvPr>
            <p:ph type="ftr" sz="quarter" idx="2"/>
          </p:nvPr>
        </p:nvSpPr>
        <p:spPr>
          <a:xfrm>
            <a:off x="0" y="9721850"/>
            <a:ext cx="3076575" cy="511175"/>
          </a:xfrm>
          <a:prstGeom prst="rect">
            <a:avLst/>
          </a:prstGeom>
        </p:spPr>
        <p:txBody>
          <a:bodyPr vert="horz" lIns="99048" tIns="49524" rIns="99048" bIns="49524" rtlCol="0" anchor="b"/>
          <a:lstStyle>
            <a:lvl1pPr algn="l" fontAlgn="auto">
              <a:spcBef>
                <a:spcPts val="0"/>
              </a:spcBef>
              <a:spcAft>
                <a:spcPts val="0"/>
              </a:spcAft>
              <a:defRPr sz="1300">
                <a:latin typeface="+mn-lt"/>
              </a:defRPr>
            </a:lvl1pPr>
          </a:lstStyle>
          <a:p>
            <a:pPr>
              <a:defRPr/>
            </a:pPr>
            <a:endParaRPr lang="it-IT"/>
          </a:p>
        </p:txBody>
      </p:sp>
      <p:sp>
        <p:nvSpPr>
          <p:cNvPr id="5" name="Segnaposto numero diapositiva 4"/>
          <p:cNvSpPr>
            <a:spLocks noGrp="1"/>
          </p:cNvSpPr>
          <p:nvPr>
            <p:ph type="sldNum" sz="quarter" idx="3"/>
          </p:nvPr>
        </p:nvSpPr>
        <p:spPr>
          <a:xfrm>
            <a:off x="4021138" y="9721850"/>
            <a:ext cx="3076575" cy="511175"/>
          </a:xfrm>
          <a:prstGeom prst="rect">
            <a:avLst/>
          </a:prstGeom>
        </p:spPr>
        <p:txBody>
          <a:bodyPr vert="horz" lIns="99048" tIns="49524" rIns="99048" bIns="49524" rtlCol="0" anchor="b"/>
          <a:lstStyle>
            <a:lvl1pPr algn="r" fontAlgn="auto">
              <a:spcBef>
                <a:spcPts val="0"/>
              </a:spcBef>
              <a:spcAft>
                <a:spcPts val="0"/>
              </a:spcAft>
              <a:defRPr sz="1300">
                <a:latin typeface="+mn-lt"/>
              </a:defRPr>
            </a:lvl1pPr>
          </a:lstStyle>
          <a:p>
            <a:pPr>
              <a:defRPr/>
            </a:pPr>
            <a:fld id="{39392A30-A098-41EA-8CC5-9D3844351BF6}" type="slidenum">
              <a:rPr lang="it-IT"/>
              <a:pPr>
                <a:defRPr/>
              </a:pPr>
              <a:t>‹N›</a:t>
            </a:fld>
            <a:endParaRPr lang="it-I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6575" cy="511175"/>
          </a:xfrm>
          <a:prstGeom prst="rect">
            <a:avLst/>
          </a:prstGeom>
        </p:spPr>
        <p:txBody>
          <a:bodyPr vert="horz" lIns="99048" tIns="49524" rIns="99048" bIns="49524" rtlCol="0"/>
          <a:lstStyle>
            <a:lvl1pPr algn="l" fontAlgn="auto">
              <a:spcBef>
                <a:spcPts val="0"/>
              </a:spcBef>
              <a:spcAft>
                <a:spcPts val="0"/>
              </a:spcAft>
              <a:defRPr sz="1300">
                <a:latin typeface="+mn-lt"/>
              </a:defRPr>
            </a:lvl1pPr>
          </a:lstStyle>
          <a:p>
            <a:pPr>
              <a:defRPr/>
            </a:pPr>
            <a:endParaRPr lang="it-IT"/>
          </a:p>
        </p:txBody>
      </p:sp>
      <p:sp>
        <p:nvSpPr>
          <p:cNvPr id="3" name="Segnaposto data 2"/>
          <p:cNvSpPr>
            <a:spLocks noGrp="1"/>
          </p:cNvSpPr>
          <p:nvPr>
            <p:ph type="dt" idx="1"/>
          </p:nvPr>
        </p:nvSpPr>
        <p:spPr>
          <a:xfrm>
            <a:off x="4021138" y="0"/>
            <a:ext cx="3076575" cy="511175"/>
          </a:xfrm>
          <a:prstGeom prst="rect">
            <a:avLst/>
          </a:prstGeom>
        </p:spPr>
        <p:txBody>
          <a:bodyPr vert="horz" lIns="99048" tIns="49524" rIns="99048" bIns="49524" rtlCol="0"/>
          <a:lstStyle>
            <a:lvl1pPr algn="r" fontAlgn="auto">
              <a:spcBef>
                <a:spcPts val="0"/>
              </a:spcBef>
              <a:spcAft>
                <a:spcPts val="0"/>
              </a:spcAft>
              <a:defRPr sz="1300">
                <a:latin typeface="+mn-lt"/>
              </a:defRPr>
            </a:lvl1pPr>
          </a:lstStyle>
          <a:p>
            <a:pPr>
              <a:defRPr/>
            </a:pPr>
            <a:fld id="{D7D1364D-3DCD-4BFD-BBC0-3032F3BE6BF7}" type="datetimeFigureOut">
              <a:rPr lang="it-IT"/>
              <a:pPr>
                <a:defRPr/>
              </a:pPr>
              <a:t>06/10/2011</a:t>
            </a:fld>
            <a:endParaRPr lang="it-IT"/>
          </a:p>
        </p:txBody>
      </p:sp>
      <p:sp>
        <p:nvSpPr>
          <p:cNvPr id="4" name="Segnaposto immagine diapositiva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pPr lvl="0"/>
            <a:endParaRPr lang="it-IT" noProof="0"/>
          </a:p>
        </p:txBody>
      </p:sp>
      <p:sp>
        <p:nvSpPr>
          <p:cNvPr id="5" name="Segnaposto note 4"/>
          <p:cNvSpPr>
            <a:spLocks noGrp="1"/>
          </p:cNvSpPr>
          <p:nvPr>
            <p:ph type="body" sz="quarter" idx="3"/>
          </p:nvPr>
        </p:nvSpPr>
        <p:spPr>
          <a:xfrm>
            <a:off x="709613" y="4860925"/>
            <a:ext cx="5680075" cy="4605338"/>
          </a:xfrm>
          <a:prstGeom prst="rect">
            <a:avLst/>
          </a:prstGeom>
        </p:spPr>
        <p:txBody>
          <a:bodyPr vert="horz" lIns="99048" tIns="49524" rIns="99048" bIns="49524"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it-IT" noProof="0"/>
          </a:p>
        </p:txBody>
      </p:sp>
      <p:sp>
        <p:nvSpPr>
          <p:cNvPr id="6" name="Segnaposto piè di pagina 5"/>
          <p:cNvSpPr>
            <a:spLocks noGrp="1"/>
          </p:cNvSpPr>
          <p:nvPr>
            <p:ph type="ftr" sz="quarter" idx="4"/>
          </p:nvPr>
        </p:nvSpPr>
        <p:spPr>
          <a:xfrm>
            <a:off x="0" y="9721850"/>
            <a:ext cx="3076575" cy="511175"/>
          </a:xfrm>
          <a:prstGeom prst="rect">
            <a:avLst/>
          </a:prstGeom>
        </p:spPr>
        <p:txBody>
          <a:bodyPr vert="horz" lIns="99048" tIns="49524" rIns="99048" bIns="49524" rtlCol="0" anchor="b"/>
          <a:lstStyle>
            <a:lvl1pPr algn="l" fontAlgn="auto">
              <a:spcBef>
                <a:spcPts val="0"/>
              </a:spcBef>
              <a:spcAft>
                <a:spcPts val="0"/>
              </a:spcAft>
              <a:defRPr sz="1300">
                <a:latin typeface="+mn-lt"/>
              </a:defRPr>
            </a:lvl1pPr>
          </a:lstStyle>
          <a:p>
            <a:pPr>
              <a:defRPr/>
            </a:pPr>
            <a:endParaRPr lang="it-IT"/>
          </a:p>
        </p:txBody>
      </p:sp>
      <p:sp>
        <p:nvSpPr>
          <p:cNvPr id="7" name="Segnaposto numero diapositiva 6"/>
          <p:cNvSpPr>
            <a:spLocks noGrp="1"/>
          </p:cNvSpPr>
          <p:nvPr>
            <p:ph type="sldNum" sz="quarter" idx="5"/>
          </p:nvPr>
        </p:nvSpPr>
        <p:spPr>
          <a:xfrm>
            <a:off x="4021138" y="9721850"/>
            <a:ext cx="3076575" cy="511175"/>
          </a:xfrm>
          <a:prstGeom prst="rect">
            <a:avLst/>
          </a:prstGeom>
        </p:spPr>
        <p:txBody>
          <a:bodyPr vert="horz" lIns="99048" tIns="49524" rIns="99048" bIns="49524" rtlCol="0" anchor="b"/>
          <a:lstStyle>
            <a:lvl1pPr algn="r" fontAlgn="auto">
              <a:spcBef>
                <a:spcPts val="0"/>
              </a:spcBef>
              <a:spcAft>
                <a:spcPts val="0"/>
              </a:spcAft>
              <a:defRPr sz="1300">
                <a:latin typeface="+mn-lt"/>
              </a:defRPr>
            </a:lvl1pPr>
          </a:lstStyle>
          <a:p>
            <a:pPr>
              <a:defRPr/>
            </a:pPr>
            <a:fld id="{BD6FA1CC-BF22-486A-B10C-428D2E097A88}"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BD6FA1CC-BF22-486A-B10C-428D2E097A88}" type="slidenum">
              <a:rPr lang="it-IT" smtClean="0"/>
              <a:pPr>
                <a:defRPr/>
              </a:pPr>
              <a:t>3</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it-IT" sz="1200" dirty="0" smtClean="0"/>
              <a:t>La classificazione viene attribuita da parte del Centro Screening di pertinenza usando le seguenti classi. Il caso è classificato come </a:t>
            </a:r>
            <a:r>
              <a:rPr lang="it-IT" sz="1200" b="1" dirty="0" err="1" smtClean="0"/>
              <a:t>Screen</a:t>
            </a:r>
            <a:r>
              <a:rPr lang="it-IT" sz="1200" b="1" dirty="0" smtClean="0"/>
              <a:t> </a:t>
            </a:r>
            <a:r>
              <a:rPr lang="it-IT" sz="1200" b="1" dirty="0" err="1" smtClean="0"/>
              <a:t>Detected</a:t>
            </a:r>
            <a:r>
              <a:rPr lang="it-IT" sz="1200" dirty="0" smtClean="0"/>
              <a:t> (SD) quando la conclusione dell’episodio di screening è la diagnosi di cancro. Il caso è invece classificato come </a:t>
            </a:r>
            <a:r>
              <a:rPr lang="it-IT" sz="1200" b="1" dirty="0" smtClean="0"/>
              <a:t>Non </a:t>
            </a:r>
            <a:r>
              <a:rPr lang="it-IT" sz="1200" b="1" dirty="0" err="1" smtClean="0"/>
              <a:t>Screen</a:t>
            </a:r>
            <a:r>
              <a:rPr lang="it-IT" sz="1200" b="1" dirty="0" smtClean="0"/>
              <a:t> </a:t>
            </a:r>
            <a:r>
              <a:rPr lang="it-IT" sz="1200" b="1" dirty="0" err="1" smtClean="0"/>
              <a:t>Dectected</a:t>
            </a:r>
            <a:r>
              <a:rPr lang="it-IT" sz="1200" dirty="0" smtClean="0"/>
              <a:t> (NSD) quando la diagnosi di cancro avviene attraverso modalità diagnostiche esterne ad ogni episodio di screening.</a:t>
            </a:r>
          </a:p>
          <a:p>
            <a:pPr>
              <a:buNone/>
            </a:pPr>
            <a:r>
              <a:rPr lang="it-IT" sz="1200" dirty="0" smtClean="0"/>
              <a:t>In questa categoria sono inclusi:</a:t>
            </a:r>
          </a:p>
          <a:p>
            <a:pPr lvl="0">
              <a:buNone/>
            </a:pPr>
            <a:r>
              <a:rPr lang="it-IT" sz="1200" dirty="0" smtClean="0"/>
              <a:t>tutti i casi incidenti nel periodo </a:t>
            </a:r>
            <a:r>
              <a:rPr lang="it-IT" sz="1200" dirty="0" err="1" smtClean="0"/>
              <a:t>pre-screening</a:t>
            </a:r>
            <a:r>
              <a:rPr lang="it-IT" sz="1200" dirty="0" smtClean="0"/>
              <a:t>;</a:t>
            </a:r>
          </a:p>
          <a:p>
            <a:pPr lvl="0">
              <a:buNone/>
            </a:pPr>
            <a:r>
              <a:rPr lang="it-IT" sz="1200" dirty="0" smtClean="0"/>
              <a:t>tutti i casi nella fascia di età 40-49 anni;</a:t>
            </a:r>
          </a:p>
          <a:p>
            <a:pPr lvl="0">
              <a:buNone/>
            </a:pPr>
            <a:r>
              <a:rPr lang="it-IT" sz="1200" dirty="0" smtClean="0"/>
              <a:t>i casi diagnosticati in soggetti appartenenti alla popolazione bersaglio prima del primo invito programmato, ad esempio casi incidenti negli anni di arruolamento della popolazione bersaglio oppure casi insorti in persone appena entrate nella fascia di età dello screening oppure in persone appena immigrate nei comuni interessati dallo screening e non ancora invitate.</a:t>
            </a:r>
          </a:p>
          <a:p>
            <a:endParaRPr lang="it-IT" dirty="0"/>
          </a:p>
        </p:txBody>
      </p:sp>
      <p:sp>
        <p:nvSpPr>
          <p:cNvPr id="4" name="Segnaposto numero diapositiva 3"/>
          <p:cNvSpPr>
            <a:spLocks noGrp="1"/>
          </p:cNvSpPr>
          <p:nvPr>
            <p:ph type="sldNum" sz="quarter" idx="10"/>
          </p:nvPr>
        </p:nvSpPr>
        <p:spPr/>
        <p:txBody>
          <a:bodyPr/>
          <a:lstStyle/>
          <a:p>
            <a:pPr>
              <a:defRPr/>
            </a:pPr>
            <a:fld id="{BD6FA1CC-BF22-486A-B10C-428D2E097A88}" type="slidenum">
              <a:rPr lang="it-IT" smtClean="0"/>
              <a:pPr>
                <a:defRPr/>
              </a:pPr>
              <a:t>21</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4" name="Ovale 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dirty="0">
              <a:latin typeface="Geometr231 Lt BT" pitchFamily="34" charset="0"/>
            </a:endParaRPr>
          </a:p>
        </p:txBody>
      </p:sp>
      <p:sp>
        <p:nvSpPr>
          <p:cNvPr id="5" name="Ovale 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dirty="0">
              <a:latin typeface="Geometr231 Lt BT" pitchFamily="34" charset="0"/>
            </a:endParaRPr>
          </a:p>
        </p:txBody>
      </p:sp>
      <p:sp>
        <p:nvSpPr>
          <p:cNvPr id="14" name="Titolo 13"/>
          <p:cNvSpPr>
            <a:spLocks noGrp="1"/>
          </p:cNvSpPr>
          <p:nvPr>
            <p:ph type="ctrTitle"/>
          </p:nvPr>
        </p:nvSpPr>
        <p:spPr>
          <a:xfrm>
            <a:off x="1432560" y="359898"/>
            <a:ext cx="7406640" cy="1472184"/>
          </a:xfrm>
        </p:spPr>
        <p:txBody>
          <a:bodyPr anchor="b"/>
          <a:lstStyle>
            <a:lvl1pPr algn="l">
              <a:defRPr/>
            </a:lvl1pPr>
            <a:extLst/>
          </a:lstStyle>
          <a:p>
            <a:r>
              <a:rPr lang="it-IT" smtClean="0"/>
              <a:t>Fare clic per modificare lo stile del titolo</a:t>
            </a:r>
            <a:endParaRPr lang="en-US"/>
          </a:p>
        </p:txBody>
      </p:sp>
      <p:sp>
        <p:nvSpPr>
          <p:cNvPr id="22" name="Sottotitolo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it-IT" smtClean="0"/>
              <a:t>Fare clic per modificare lo stile del sottotitolo dello schema</a:t>
            </a:r>
            <a:endParaRPr lang="en-US"/>
          </a:p>
        </p:txBody>
      </p:sp>
      <p:sp>
        <p:nvSpPr>
          <p:cNvPr id="6" name="Segnaposto data 6"/>
          <p:cNvSpPr>
            <a:spLocks noGrp="1"/>
          </p:cNvSpPr>
          <p:nvPr>
            <p:ph type="dt" sz="half" idx="10"/>
          </p:nvPr>
        </p:nvSpPr>
        <p:spPr/>
        <p:txBody>
          <a:bodyPr/>
          <a:lstStyle>
            <a:lvl1pPr>
              <a:defRPr smtClean="0"/>
            </a:lvl1pPr>
            <a:extLst/>
          </a:lstStyle>
          <a:p>
            <a:pPr>
              <a:defRPr/>
            </a:pPr>
            <a:r>
              <a:rPr lang="it-IT" smtClean="0"/>
              <a:t>6 ottobre 2011</a:t>
            </a:r>
            <a:endParaRPr lang="en-US"/>
          </a:p>
        </p:txBody>
      </p:sp>
      <p:sp>
        <p:nvSpPr>
          <p:cNvPr id="7" name="Segnaposto piè di pagina 19"/>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8" name="Segnaposto numero diapositiva 9"/>
          <p:cNvSpPr>
            <a:spLocks noGrp="1"/>
          </p:cNvSpPr>
          <p:nvPr>
            <p:ph type="sldNum" sz="quarter" idx="12"/>
          </p:nvPr>
        </p:nvSpPr>
        <p:spPr/>
        <p:txBody>
          <a:bodyPr/>
          <a:lstStyle>
            <a:lvl1pPr>
              <a:defRPr/>
            </a:lvl1pPr>
            <a:extLst/>
          </a:lstStyle>
          <a:p>
            <a:pPr>
              <a:defRPr/>
            </a:pPr>
            <a:fld id="{88D6DEA4-2CC4-440C-A8C0-98C5C73315B6}" type="slidenum">
              <a:rPr lang="en-US"/>
              <a:pPr>
                <a:defRPr/>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extLst/>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smtClean="0"/>
            </a:lvl1pPr>
            <a:extLst/>
          </a:lstStyle>
          <a:p>
            <a:pPr>
              <a:defRPr/>
            </a:pPr>
            <a:r>
              <a:rPr lang="it-IT" smtClean="0"/>
              <a:t>6 ottobre 2011</a:t>
            </a:r>
            <a:endParaRPr lang="en-US"/>
          </a:p>
        </p:txBody>
      </p:sp>
      <p:sp>
        <p:nvSpPr>
          <p:cNvPr id="5" name="Segnaposto piè di pagina 4"/>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6" name="Segnaposto numero diapositiva 5"/>
          <p:cNvSpPr>
            <a:spLocks noGrp="1"/>
          </p:cNvSpPr>
          <p:nvPr>
            <p:ph type="sldNum" sz="quarter" idx="12"/>
          </p:nvPr>
        </p:nvSpPr>
        <p:spPr/>
        <p:txBody>
          <a:bodyPr/>
          <a:lstStyle>
            <a:lvl1pPr>
              <a:defRPr/>
            </a:lvl1pPr>
            <a:extLst/>
          </a:lstStyle>
          <a:p>
            <a:pPr>
              <a:defRPr/>
            </a:pPr>
            <a:fld id="{CC73494B-5389-4D03-AC73-2BB4B231C66D}" type="slidenum">
              <a:rPr lang="en-US"/>
              <a:pPr>
                <a:defRPr/>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58000" y="274639"/>
            <a:ext cx="1828800" cy="5851525"/>
          </a:xfrm>
        </p:spPr>
        <p:txBody>
          <a:bodyPr vert="eaVert"/>
          <a:lstStyle>
            <a:extLs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1143000" y="274640"/>
            <a:ext cx="5562600" cy="5851525"/>
          </a:xfrm>
        </p:spPr>
        <p:txBody>
          <a:bodyPr vert="eaVert"/>
          <a:lstStyle>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23"/>
          <p:cNvSpPr>
            <a:spLocks noGrp="1"/>
          </p:cNvSpPr>
          <p:nvPr>
            <p:ph type="dt" sz="half" idx="10"/>
          </p:nvPr>
        </p:nvSpPr>
        <p:spPr/>
        <p:txBody>
          <a:bodyPr/>
          <a:lstStyle>
            <a:lvl1pPr>
              <a:defRPr/>
            </a:lvl1pPr>
          </a:lstStyle>
          <a:p>
            <a:pPr>
              <a:defRPr/>
            </a:pPr>
            <a:r>
              <a:rPr lang="it-IT" smtClean="0"/>
              <a:t>6 ottobre 2011</a:t>
            </a:r>
            <a:endParaRPr lang="en-US">
              <a:solidFill>
                <a:schemeClr val="bg2">
                  <a:shade val="50000"/>
                </a:schemeClr>
              </a:solidFill>
            </a:endParaRPr>
          </a:p>
        </p:txBody>
      </p:sp>
      <p:sp>
        <p:nvSpPr>
          <p:cNvPr id="5" name="Segnaposto piè di pagina 9"/>
          <p:cNvSpPr>
            <a:spLocks noGrp="1"/>
          </p:cNvSpPr>
          <p:nvPr>
            <p:ph type="ftr" sz="quarter" idx="11"/>
          </p:nvPr>
        </p:nvSpPr>
        <p:spPr/>
        <p:txBody>
          <a:bodyPr/>
          <a:lstStyle>
            <a:lvl1pPr>
              <a:defRPr/>
            </a:lvl1pPr>
          </a:lstStyle>
          <a:p>
            <a:pPr>
              <a:defRPr/>
            </a:pPr>
            <a:endParaRPr lang="en-US"/>
          </a:p>
        </p:txBody>
      </p:sp>
      <p:sp>
        <p:nvSpPr>
          <p:cNvPr id="6" name="Segnaposto numero diapositiva 21"/>
          <p:cNvSpPr>
            <a:spLocks noGrp="1"/>
          </p:cNvSpPr>
          <p:nvPr>
            <p:ph type="sldNum" sz="quarter" idx="12"/>
          </p:nvPr>
        </p:nvSpPr>
        <p:spPr/>
        <p:txBody>
          <a:bodyPr/>
          <a:lstStyle>
            <a:lvl1pPr>
              <a:defRPr/>
            </a:lvl1pPr>
          </a:lstStyle>
          <a:p>
            <a:pPr>
              <a:defRPr/>
            </a:pPr>
            <a:fld id="{C3C3B8B3-50E3-4104-92C3-20E8661A8EAB}" type="slidenum">
              <a:rPr lang="en-US"/>
              <a:pPr>
                <a:defRPr/>
              </a:pPr>
              <a:t>‹N›</a:t>
            </a:fld>
            <a:endParaRPr lang="en-US">
              <a:solidFill>
                <a:schemeClr val="bg2">
                  <a:shade val="50000"/>
                </a:scheme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extLst/>
          </a:lstStyle>
          <a:p>
            <a:r>
              <a:rPr lang="it-IT" smtClean="0"/>
              <a:t>Fare clic per modificare lo stile del titolo</a:t>
            </a:r>
            <a:endParaRPr lang="en-US"/>
          </a:p>
        </p:txBody>
      </p:sp>
      <p:sp>
        <p:nvSpPr>
          <p:cNvPr id="3" name="Segnaposto contenuto 2"/>
          <p:cNvSpPr>
            <a:spLocks noGrp="1"/>
          </p:cNvSpPr>
          <p:nvPr>
            <p:ph idx="1"/>
          </p:nvPr>
        </p:nvSpPr>
        <p:spPr/>
        <p:txBody>
          <a:bodyPr/>
          <a:lstStyle>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smtClean="0"/>
            </a:lvl1pPr>
            <a:extLst/>
          </a:lstStyle>
          <a:p>
            <a:pPr>
              <a:defRPr/>
            </a:pPr>
            <a:r>
              <a:rPr lang="it-IT" smtClean="0"/>
              <a:t>6 ottobre 2011</a:t>
            </a:r>
            <a:endParaRPr lang="en-US"/>
          </a:p>
        </p:txBody>
      </p:sp>
      <p:sp>
        <p:nvSpPr>
          <p:cNvPr id="5" name="Segnaposto piè di pagina 4"/>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6" name="Segnaposto numero diapositiva 5"/>
          <p:cNvSpPr>
            <a:spLocks noGrp="1"/>
          </p:cNvSpPr>
          <p:nvPr>
            <p:ph type="sldNum" sz="quarter" idx="12"/>
          </p:nvPr>
        </p:nvSpPr>
        <p:spPr/>
        <p:txBody>
          <a:bodyPr/>
          <a:lstStyle>
            <a:lvl1pPr>
              <a:defRPr/>
            </a:lvl1pPr>
            <a:extLst/>
          </a:lstStyle>
          <a:p>
            <a:pPr>
              <a:defRPr/>
            </a:pPr>
            <a:fld id="{D8C01B90-7D50-484E-A963-857004056175}" type="slidenum">
              <a:rPr lang="en-US"/>
              <a:pPr>
                <a:defRPr/>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4" name="Rettangolo 3"/>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latin typeface="Geometr231 Lt BT" pitchFamily="34" charset="0"/>
            </a:endParaRPr>
          </a:p>
        </p:txBody>
      </p:sp>
      <p:sp>
        <p:nvSpPr>
          <p:cNvPr id="5" name="Rettangolo 4"/>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latin typeface="Geometr231 Lt BT" pitchFamily="34" charset="0"/>
            </a:endParaRPr>
          </a:p>
        </p:txBody>
      </p:sp>
      <p:sp>
        <p:nvSpPr>
          <p:cNvPr id="6" name="Ovale 5"/>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dirty="0">
              <a:latin typeface="Geometr231 Lt BT" pitchFamily="34" charset="0"/>
            </a:endParaRPr>
          </a:p>
        </p:txBody>
      </p:sp>
      <p:sp>
        <p:nvSpPr>
          <p:cNvPr id="7" name="Ovale 6"/>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dirty="0">
              <a:latin typeface="Geometr231 Lt BT" pitchFamily="34" charset="0"/>
            </a:endParaRPr>
          </a:p>
        </p:txBody>
      </p:sp>
      <p:sp>
        <p:nvSpPr>
          <p:cNvPr id="2" name="Titolo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lang="it-IT" smtClean="0"/>
              <a:t>Fare clic per modificare lo stile del titolo</a:t>
            </a:r>
            <a:endParaRPr lang="en-US"/>
          </a:p>
        </p:txBody>
      </p:sp>
      <p:sp>
        <p:nvSpPr>
          <p:cNvPr id="3" name="Segnaposto testo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it-IT" smtClean="0"/>
              <a:t>Fare clic per modificare stili del testo dello schema</a:t>
            </a:r>
          </a:p>
        </p:txBody>
      </p:sp>
      <p:sp>
        <p:nvSpPr>
          <p:cNvPr id="8" name="Segnaposto data 3"/>
          <p:cNvSpPr>
            <a:spLocks noGrp="1"/>
          </p:cNvSpPr>
          <p:nvPr>
            <p:ph type="dt" sz="half" idx="10"/>
          </p:nvPr>
        </p:nvSpPr>
        <p:spPr/>
        <p:txBody>
          <a:bodyPr/>
          <a:lstStyle>
            <a:lvl1pPr>
              <a:defRPr smtClean="0"/>
            </a:lvl1pPr>
            <a:extLst/>
          </a:lstStyle>
          <a:p>
            <a:pPr>
              <a:defRPr/>
            </a:pPr>
            <a:r>
              <a:rPr lang="it-IT" smtClean="0"/>
              <a:t>6 ottobre 2011</a:t>
            </a:r>
            <a:endParaRPr lang="en-US"/>
          </a:p>
        </p:txBody>
      </p:sp>
      <p:sp>
        <p:nvSpPr>
          <p:cNvPr id="9" name="Segnaposto piè di pagina 4"/>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10" name="Segnaposto numero diapositiva 5"/>
          <p:cNvSpPr>
            <a:spLocks noGrp="1"/>
          </p:cNvSpPr>
          <p:nvPr>
            <p:ph type="sldNum" sz="quarter" idx="12"/>
          </p:nvPr>
        </p:nvSpPr>
        <p:spPr/>
        <p:txBody>
          <a:bodyPr/>
          <a:lstStyle>
            <a:lvl1pPr>
              <a:defRPr/>
            </a:lvl1pPr>
            <a:extLst/>
          </a:lstStyle>
          <a:p>
            <a:pPr>
              <a:defRPr/>
            </a:pPr>
            <a:fld id="{4788735F-A7C5-40BA-9BEA-9C8171D0A50C}" type="slidenum">
              <a:rPr lang="en-US"/>
              <a:pPr>
                <a:defRPr/>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1435608" y="274320"/>
            <a:ext cx="7498080" cy="1143000"/>
          </a:xfrm>
        </p:spPr>
        <p:txBody>
          <a:bodyPr/>
          <a:lstStyle>
            <a:extLst/>
          </a:lstStyle>
          <a:p>
            <a:r>
              <a:rPr lang="it-IT" smtClean="0"/>
              <a:t>Fare clic per modificare lo stile del titolo</a:t>
            </a:r>
            <a:endParaRPr lang="en-US"/>
          </a:p>
        </p:txBody>
      </p:sp>
      <p:sp>
        <p:nvSpPr>
          <p:cNvPr id="3" name="Segnaposto contenuto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lvl1pPr>
              <a:defRPr smtClean="0"/>
            </a:lvl1pPr>
            <a:extLst/>
          </a:lstStyle>
          <a:p>
            <a:pPr>
              <a:defRPr/>
            </a:pPr>
            <a:r>
              <a:rPr lang="it-IT" smtClean="0"/>
              <a:t>6 ottobre 2011</a:t>
            </a:r>
            <a:endParaRPr lang="en-US"/>
          </a:p>
        </p:txBody>
      </p:sp>
      <p:sp>
        <p:nvSpPr>
          <p:cNvPr id="6" name="Segnaposto piè di pagina 5"/>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7" name="Segnaposto numero diapositiva 6"/>
          <p:cNvSpPr>
            <a:spLocks noGrp="1"/>
          </p:cNvSpPr>
          <p:nvPr>
            <p:ph type="sldNum" sz="quarter" idx="12"/>
          </p:nvPr>
        </p:nvSpPr>
        <p:spPr/>
        <p:txBody>
          <a:bodyPr/>
          <a:lstStyle>
            <a:lvl1pPr>
              <a:defRPr/>
            </a:lvl1pPr>
            <a:extLst/>
          </a:lstStyle>
          <a:p>
            <a:pPr>
              <a:defRPr/>
            </a:pPr>
            <a:fld id="{C0E33B7E-2822-48BE-A8CC-9984CAF29057}" type="slidenum">
              <a:rPr lang="en-US"/>
              <a:pPr>
                <a:defRPr/>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5160336"/>
            <a:ext cx="8229600" cy="1143000"/>
          </a:xfrm>
        </p:spPr>
        <p:txBody>
          <a:bodyPr/>
          <a:lstStyle>
            <a:lvl1pPr algn="ctr">
              <a:defRPr sz="4500" b="1" cap="none" baseline="0"/>
            </a:lvl1pPr>
            <a:extLst/>
          </a:lstStyle>
          <a:p>
            <a:r>
              <a:rPr lang="it-IT" smtClean="0"/>
              <a:t>Fare clic per modificare lo stile del titolo</a:t>
            </a:r>
            <a:endParaRPr lang="en-US"/>
          </a:p>
        </p:txBody>
      </p:sp>
      <p:sp>
        <p:nvSpPr>
          <p:cNvPr id="3" name="Segnaposto testo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it-IT" smtClean="0"/>
              <a:t>Fare clic per modificare stili del testo dello schema</a:t>
            </a:r>
          </a:p>
        </p:txBody>
      </p:sp>
      <p:sp>
        <p:nvSpPr>
          <p:cNvPr id="4" name="Segnaposto testo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it-IT" smtClean="0"/>
              <a:t>Fare clic per modificare stili del testo dello schema</a:t>
            </a:r>
          </a:p>
        </p:txBody>
      </p:sp>
      <p:sp>
        <p:nvSpPr>
          <p:cNvPr id="5" name="Segnaposto contenuto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contenuto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lvl1pPr>
              <a:defRPr smtClean="0"/>
            </a:lvl1pPr>
            <a:extLst/>
          </a:lstStyle>
          <a:p>
            <a:pPr>
              <a:defRPr/>
            </a:pPr>
            <a:r>
              <a:rPr lang="it-IT" smtClean="0"/>
              <a:t>6 ottobre 2011</a:t>
            </a:r>
            <a:endParaRPr lang="en-US"/>
          </a:p>
        </p:txBody>
      </p:sp>
      <p:sp>
        <p:nvSpPr>
          <p:cNvPr id="8" name="Segnaposto piè di pagina 7"/>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9" name="Segnaposto numero diapositiva 8"/>
          <p:cNvSpPr>
            <a:spLocks noGrp="1"/>
          </p:cNvSpPr>
          <p:nvPr>
            <p:ph type="sldNum" sz="quarter" idx="12"/>
          </p:nvPr>
        </p:nvSpPr>
        <p:spPr/>
        <p:txBody>
          <a:bodyPr/>
          <a:lstStyle>
            <a:lvl1pPr>
              <a:defRPr/>
            </a:lvl1pPr>
            <a:extLst/>
          </a:lstStyle>
          <a:p>
            <a:pPr>
              <a:defRPr/>
            </a:pPr>
            <a:fld id="{054A50E2-9546-4382-A9D5-D01AB8D0D512}" type="slidenum">
              <a:rPr lang="en-US"/>
              <a:pPr>
                <a:defRPr/>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1435608" y="274320"/>
            <a:ext cx="7498080" cy="1143000"/>
          </a:xfrm>
        </p:spPr>
        <p:txBody>
          <a:bodyPr/>
          <a:lstStyle>
            <a:extLst/>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lvl1pPr>
              <a:defRPr smtClean="0"/>
            </a:lvl1pPr>
            <a:extLst/>
          </a:lstStyle>
          <a:p>
            <a:pPr>
              <a:defRPr/>
            </a:pPr>
            <a:r>
              <a:rPr lang="it-IT" smtClean="0"/>
              <a:t>6 ottobre 2011</a:t>
            </a:r>
            <a:endParaRPr lang="en-US"/>
          </a:p>
        </p:txBody>
      </p:sp>
      <p:sp>
        <p:nvSpPr>
          <p:cNvPr id="4" name="Segnaposto piè di pagina 3"/>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5" name="Segnaposto numero diapositiva 4"/>
          <p:cNvSpPr>
            <a:spLocks noGrp="1"/>
          </p:cNvSpPr>
          <p:nvPr>
            <p:ph type="sldNum" sz="quarter" idx="12"/>
          </p:nvPr>
        </p:nvSpPr>
        <p:spPr/>
        <p:txBody>
          <a:bodyPr/>
          <a:lstStyle>
            <a:lvl1pPr>
              <a:defRPr/>
            </a:lvl1pPr>
            <a:extLst/>
          </a:lstStyle>
          <a:p>
            <a:pPr>
              <a:defRPr/>
            </a:pPr>
            <a:fld id="{198BCC53-47F5-45E7-B202-5DA77688F55E}" type="slidenum">
              <a:rPr lang="en-US"/>
              <a:pPr>
                <a:defRPr/>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ttangolo 1"/>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latin typeface="Geometr231 Lt BT" pitchFamily="34" charset="0"/>
            </a:endParaRPr>
          </a:p>
        </p:txBody>
      </p:sp>
      <p:sp>
        <p:nvSpPr>
          <p:cNvPr id="3" name="Rettangolo 2"/>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latin typeface="Geometr231 Lt BT" pitchFamily="34" charset="0"/>
            </a:endParaRPr>
          </a:p>
        </p:txBody>
      </p:sp>
      <p:sp>
        <p:nvSpPr>
          <p:cNvPr id="4" name="Segnaposto data 1"/>
          <p:cNvSpPr>
            <a:spLocks noGrp="1"/>
          </p:cNvSpPr>
          <p:nvPr>
            <p:ph type="dt" sz="half" idx="10"/>
          </p:nvPr>
        </p:nvSpPr>
        <p:spPr/>
        <p:txBody>
          <a:bodyPr/>
          <a:lstStyle>
            <a:lvl1pPr>
              <a:defRPr smtClean="0"/>
            </a:lvl1pPr>
            <a:extLst/>
          </a:lstStyle>
          <a:p>
            <a:pPr>
              <a:defRPr/>
            </a:pPr>
            <a:r>
              <a:rPr lang="it-IT" smtClean="0"/>
              <a:t>6 ottobre 2011</a:t>
            </a:r>
            <a:endParaRPr lang="en-US"/>
          </a:p>
        </p:txBody>
      </p:sp>
      <p:sp>
        <p:nvSpPr>
          <p:cNvPr id="5" name="Segnaposto piè di pagina 2"/>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6" name="Segnaposto numero diapositiva 3"/>
          <p:cNvSpPr>
            <a:spLocks noGrp="1"/>
          </p:cNvSpPr>
          <p:nvPr>
            <p:ph type="sldNum" sz="quarter" idx="12"/>
          </p:nvPr>
        </p:nvSpPr>
        <p:spPr/>
        <p:txBody>
          <a:bodyPr/>
          <a:lstStyle>
            <a:lvl1pPr>
              <a:defRPr/>
            </a:lvl1pPr>
            <a:extLst/>
          </a:lstStyle>
          <a:p>
            <a:pPr>
              <a:defRPr/>
            </a:pPr>
            <a:fld id="{43D8D368-54F0-4BAB-87EE-CD87A86901A5}" type="slidenum">
              <a:rPr lang="en-US"/>
              <a:pPr>
                <a:defRPr/>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lang="it-IT" smtClean="0"/>
              <a:t>Fare clic per modificare lo stile del titolo</a:t>
            </a:r>
            <a:endParaRPr lang="en-US"/>
          </a:p>
        </p:txBody>
      </p:sp>
      <p:sp>
        <p:nvSpPr>
          <p:cNvPr id="3" name="Segnaposto testo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it-IT" smtClean="0"/>
              <a:t>Fare clic per modificare stili del testo dello schema</a:t>
            </a:r>
          </a:p>
        </p:txBody>
      </p:sp>
      <p:sp>
        <p:nvSpPr>
          <p:cNvPr id="4" name="Segnaposto contenuto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lvl1pPr>
              <a:defRPr smtClean="0"/>
            </a:lvl1pPr>
            <a:extLst/>
          </a:lstStyle>
          <a:p>
            <a:pPr>
              <a:defRPr/>
            </a:pPr>
            <a:r>
              <a:rPr lang="it-IT" smtClean="0"/>
              <a:t>6 ottobre 2011</a:t>
            </a:r>
            <a:endParaRPr lang="en-US"/>
          </a:p>
        </p:txBody>
      </p:sp>
      <p:sp>
        <p:nvSpPr>
          <p:cNvPr id="6" name="Segnaposto piè di pagina 5"/>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7" name="Segnaposto numero diapositiva 6"/>
          <p:cNvSpPr>
            <a:spLocks noGrp="1"/>
          </p:cNvSpPr>
          <p:nvPr>
            <p:ph type="sldNum" sz="quarter" idx="12"/>
          </p:nvPr>
        </p:nvSpPr>
        <p:spPr/>
        <p:txBody>
          <a:bodyPr/>
          <a:lstStyle>
            <a:lvl1pPr>
              <a:defRPr/>
            </a:lvl1pPr>
            <a:extLst/>
          </a:lstStyle>
          <a:p>
            <a:pPr>
              <a:defRPr/>
            </a:pPr>
            <a:fld id="{8BB4588E-4ACC-4707-8C33-45219C7B1798}" type="slidenum">
              <a:rPr lang="en-US"/>
              <a:pPr>
                <a:defRPr/>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5" name="Rettangolo 4"/>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extLst/>
          </a:lstStyle>
          <a:p>
            <a:pPr indent="-283464" fontAlgn="auto">
              <a:lnSpc>
                <a:spcPts val="3000"/>
              </a:lnSpc>
              <a:spcBef>
                <a:spcPts val="600"/>
              </a:spcBef>
              <a:spcAft>
                <a:spcPts val="0"/>
              </a:spcAft>
              <a:buClr>
                <a:schemeClr val="accent1"/>
              </a:buClr>
              <a:buSzPct val="80000"/>
              <a:buFont typeface="Wingdings 2"/>
              <a:buNone/>
              <a:defRPr/>
            </a:pPr>
            <a:endParaRPr lang="en-US" sz="3200" dirty="0">
              <a:latin typeface="Geometr231 Lt BT" pitchFamily="34" charset="0"/>
            </a:endParaRPr>
          </a:p>
        </p:txBody>
      </p:sp>
      <p:sp>
        <p:nvSpPr>
          <p:cNvPr id="6" name="Elaborazione 5"/>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latin typeface="Geometr231 Lt BT" pitchFamily="34" charset="0"/>
            </a:endParaRPr>
          </a:p>
        </p:txBody>
      </p:sp>
      <p:sp>
        <p:nvSpPr>
          <p:cNvPr id="7" name="Elaborazione 6"/>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latin typeface="Geometr231 Lt BT" pitchFamily="34" charset="0"/>
            </a:endParaRPr>
          </a:p>
        </p:txBody>
      </p:sp>
      <p:sp>
        <p:nvSpPr>
          <p:cNvPr id="2" name="Titolo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it-IT" smtClean="0"/>
              <a:t>Fare clic per modificare lo stile del titolo</a:t>
            </a:r>
            <a:endParaRPr lang="en-US"/>
          </a:p>
        </p:txBody>
      </p:sp>
      <p:sp>
        <p:nvSpPr>
          <p:cNvPr id="3" name="Segnaposto immagine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it-IT" noProof="0" smtClean="0"/>
              <a:t>Fare clic sull'icona per inserire un'immagine</a:t>
            </a:r>
            <a:endParaRPr lang="en-US" noProof="0" dirty="0"/>
          </a:p>
        </p:txBody>
      </p:sp>
      <p:sp>
        <p:nvSpPr>
          <p:cNvPr id="4" name="Segnaposto testo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it-IT" smtClean="0"/>
              <a:t>Fare clic per modificare stili del testo dello schema</a:t>
            </a:r>
          </a:p>
        </p:txBody>
      </p:sp>
      <p:sp>
        <p:nvSpPr>
          <p:cNvPr id="8" name="Segnaposto data 4"/>
          <p:cNvSpPr>
            <a:spLocks noGrp="1"/>
          </p:cNvSpPr>
          <p:nvPr>
            <p:ph type="dt" sz="half" idx="10"/>
          </p:nvPr>
        </p:nvSpPr>
        <p:spPr/>
        <p:txBody>
          <a:bodyPr/>
          <a:lstStyle>
            <a:lvl1pPr>
              <a:defRPr smtClean="0"/>
            </a:lvl1pPr>
            <a:extLst/>
          </a:lstStyle>
          <a:p>
            <a:pPr>
              <a:defRPr/>
            </a:pPr>
            <a:r>
              <a:rPr lang="it-IT" smtClean="0"/>
              <a:t>6 ottobre 2011</a:t>
            </a:r>
            <a:endParaRPr lang="en-US"/>
          </a:p>
        </p:txBody>
      </p:sp>
      <p:sp>
        <p:nvSpPr>
          <p:cNvPr id="9" name="Segnaposto piè di pagina 5"/>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10" name="Segnaposto numero diapositiva 6"/>
          <p:cNvSpPr>
            <a:spLocks noGrp="1"/>
          </p:cNvSpPr>
          <p:nvPr>
            <p:ph type="sldNum" sz="quarter" idx="12"/>
          </p:nvPr>
        </p:nvSpPr>
        <p:spPr/>
        <p:txBody>
          <a:bodyPr/>
          <a:lstStyle>
            <a:lvl1pPr>
              <a:defRPr/>
            </a:lvl1pPr>
            <a:extLst/>
          </a:lstStyle>
          <a:p>
            <a:pPr>
              <a:defRPr/>
            </a:pPr>
            <a:fld id="{20851F86-8384-4D93-A787-ED863E014441}" type="slidenum">
              <a:rPr lang="en-US"/>
              <a:pPr>
                <a:defRPr/>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51000" b="-51000"/>
          </a:stretch>
        </a:blipFill>
        <a:effectLst/>
      </p:bgPr>
    </p:bg>
    <p:spTree>
      <p:nvGrpSpPr>
        <p:cNvPr id="1" name=""/>
        <p:cNvGrpSpPr/>
        <p:nvPr/>
      </p:nvGrpSpPr>
      <p:grpSpPr>
        <a:xfrm>
          <a:off x="0" y="0"/>
          <a:ext cx="0" cy="0"/>
          <a:chOff x="0" y="0"/>
          <a:chExt cx="0" cy="0"/>
        </a:xfrm>
      </p:grpSpPr>
      <p:sp>
        <p:nvSpPr>
          <p:cNvPr id="7" name="Torta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latin typeface="Geometr231 Lt BT" pitchFamily="34" charset="0"/>
            </a:endParaRPr>
          </a:p>
        </p:txBody>
      </p:sp>
      <p:sp>
        <p:nvSpPr>
          <p:cNvPr id="8" name="Ovale 7"/>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latin typeface="Geometr231 Lt BT" pitchFamily="34" charset="0"/>
            </a:endParaRPr>
          </a:p>
        </p:txBody>
      </p:sp>
      <p:sp>
        <p:nvSpPr>
          <p:cNvPr id="11" name="Anello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latin typeface="Geometr231 Lt BT" pitchFamily="34" charset="0"/>
            </a:endParaRPr>
          </a:p>
        </p:txBody>
      </p:sp>
      <p:sp>
        <p:nvSpPr>
          <p:cNvPr id="12" name="Rettangolo 11"/>
          <p:cNvSpPr/>
          <p:nvPr/>
        </p:nvSpPr>
        <p:spPr>
          <a:xfrm>
            <a:off x="1012825"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latin typeface="Geometr231 Lt BT" pitchFamily="34" charset="0"/>
            </a:endParaRPr>
          </a:p>
        </p:txBody>
      </p:sp>
      <p:sp>
        <p:nvSpPr>
          <p:cNvPr id="5" name="Segnaposto titolo 4"/>
          <p:cNvSpPr>
            <a:spLocks noGrp="1"/>
          </p:cNvSpPr>
          <p:nvPr>
            <p:ph type="title"/>
          </p:nvPr>
        </p:nvSpPr>
        <p:spPr>
          <a:xfrm>
            <a:off x="1435100" y="274638"/>
            <a:ext cx="7499350" cy="1143000"/>
          </a:xfrm>
          <a:prstGeom prst="rect">
            <a:avLst/>
          </a:prstGeom>
        </p:spPr>
        <p:txBody>
          <a:bodyPr anchor="ctr">
            <a:normAutofit/>
          </a:bodyPr>
          <a:lstStyle>
            <a:extLst/>
          </a:lstStyle>
          <a:p>
            <a:r>
              <a:rPr lang="it-IT" dirty="0" smtClean="0"/>
              <a:t>Fare clic per modificare lo stile del titolo</a:t>
            </a:r>
            <a:endParaRPr lang="en-US" dirty="0"/>
          </a:p>
        </p:txBody>
      </p:sp>
      <p:sp>
        <p:nvSpPr>
          <p:cNvPr id="2057" name="Segnaposto testo 8"/>
          <p:cNvSpPr>
            <a:spLocks noGrp="1"/>
          </p:cNvSpPr>
          <p:nvPr>
            <p:ph type="body" idx="1"/>
          </p:nvPr>
        </p:nvSpPr>
        <p:spPr bwMode="auto">
          <a:xfrm>
            <a:off x="1435100" y="1447800"/>
            <a:ext cx="749935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en-US" dirty="0" smtClean="0"/>
          </a:p>
        </p:txBody>
      </p:sp>
      <p:sp>
        <p:nvSpPr>
          <p:cNvPr id="24" name="Segnaposto data 23"/>
          <p:cNvSpPr>
            <a:spLocks noGrp="1"/>
          </p:cNvSpPr>
          <p:nvPr>
            <p:ph type="dt" sz="half" idx="2"/>
          </p:nvPr>
        </p:nvSpPr>
        <p:spPr>
          <a:xfrm>
            <a:off x="3581400" y="6305550"/>
            <a:ext cx="2133600" cy="476250"/>
          </a:xfrm>
          <a:prstGeom prst="rect">
            <a:avLst/>
          </a:prstGeom>
        </p:spPr>
        <p:txBody>
          <a:bodyPr anchor="b"/>
          <a:lstStyle>
            <a:lvl1pPr algn="r" eaLnBrk="1" fontAlgn="auto" latinLnBrk="0" hangingPunct="1">
              <a:spcBef>
                <a:spcPts val="0"/>
              </a:spcBef>
              <a:spcAft>
                <a:spcPts val="0"/>
              </a:spcAft>
              <a:defRPr kumimoji="0" sz="1200" smtClean="0">
                <a:solidFill>
                  <a:schemeClr val="bg2">
                    <a:shade val="50000"/>
                    <a:satMod val="200000"/>
                  </a:schemeClr>
                </a:solidFill>
                <a:latin typeface="Geometr231 Lt BT" pitchFamily="34" charset="0"/>
              </a:defRPr>
            </a:lvl1pPr>
            <a:extLst/>
          </a:lstStyle>
          <a:p>
            <a:pPr>
              <a:defRPr/>
            </a:pPr>
            <a:r>
              <a:rPr lang="it-IT" smtClean="0"/>
              <a:t>6 ottobre 2011</a:t>
            </a:r>
            <a:endParaRPr lang="en-US" dirty="0">
              <a:solidFill>
                <a:schemeClr val="bg2">
                  <a:shade val="50000"/>
                </a:schemeClr>
              </a:solidFill>
            </a:endParaRPr>
          </a:p>
        </p:txBody>
      </p:sp>
      <p:sp>
        <p:nvSpPr>
          <p:cNvPr id="10" name="Segnaposto piè di pagina 9"/>
          <p:cNvSpPr>
            <a:spLocks noGrp="1"/>
          </p:cNvSpPr>
          <p:nvPr>
            <p:ph type="ftr" sz="quarter" idx="3"/>
          </p:nvPr>
        </p:nvSpPr>
        <p:spPr>
          <a:xfrm>
            <a:off x="5715000" y="6305550"/>
            <a:ext cx="2895600" cy="476250"/>
          </a:xfrm>
          <a:prstGeom prst="rect">
            <a:avLst/>
          </a:prstGeom>
        </p:spPr>
        <p:txBody>
          <a:bodyPr anchor="b"/>
          <a:lstStyle>
            <a:lvl1pPr eaLnBrk="1" fontAlgn="auto" latinLnBrk="0" hangingPunct="1">
              <a:spcBef>
                <a:spcPts val="0"/>
              </a:spcBef>
              <a:spcAft>
                <a:spcPts val="0"/>
              </a:spcAft>
              <a:defRPr kumimoji="0" sz="1200">
                <a:solidFill>
                  <a:schemeClr val="bg2">
                    <a:shade val="50000"/>
                  </a:schemeClr>
                </a:solidFill>
                <a:effectLst/>
                <a:latin typeface="Geometr231 Lt BT" pitchFamily="34" charset="0"/>
              </a:defRPr>
            </a:lvl1pPr>
            <a:extLst/>
          </a:lstStyle>
          <a:p>
            <a:pPr>
              <a:defRPr/>
            </a:pPr>
            <a:endParaRPr lang="en-US" dirty="0"/>
          </a:p>
        </p:txBody>
      </p:sp>
      <p:sp>
        <p:nvSpPr>
          <p:cNvPr id="22" name="Segnaposto numero diapositiva 21"/>
          <p:cNvSpPr>
            <a:spLocks noGrp="1"/>
          </p:cNvSpPr>
          <p:nvPr>
            <p:ph type="sldNum" sz="quarter" idx="4"/>
          </p:nvPr>
        </p:nvSpPr>
        <p:spPr>
          <a:xfrm>
            <a:off x="8613775" y="6305550"/>
            <a:ext cx="457200" cy="476250"/>
          </a:xfrm>
          <a:prstGeom prst="rect">
            <a:avLst/>
          </a:prstGeom>
        </p:spPr>
        <p:txBody>
          <a:bodyPr anchor="b"/>
          <a:lstStyle>
            <a:lvl1pPr algn="ctr" eaLnBrk="1" fontAlgn="auto" latinLnBrk="0" hangingPunct="1">
              <a:spcBef>
                <a:spcPts val="0"/>
              </a:spcBef>
              <a:spcAft>
                <a:spcPts val="0"/>
              </a:spcAft>
              <a:defRPr kumimoji="0" sz="1200">
                <a:solidFill>
                  <a:schemeClr val="bg2">
                    <a:shade val="50000"/>
                    <a:satMod val="200000"/>
                  </a:schemeClr>
                </a:solidFill>
                <a:effectLst/>
                <a:latin typeface="Geometr231 Lt BT" pitchFamily="34" charset="0"/>
              </a:defRPr>
            </a:lvl1pPr>
            <a:extLst/>
          </a:lstStyle>
          <a:p>
            <a:pPr>
              <a:defRPr/>
            </a:pPr>
            <a:fld id="{AD169DB5-2386-410E-8A95-1FE2AA88B44F}" type="slidenum">
              <a:rPr lang="en-US" smtClean="0"/>
              <a:pPr>
                <a:defRPr/>
              </a:pPr>
              <a:t>‹N›</a:t>
            </a:fld>
            <a:endParaRPr lang="en-US" dirty="0">
              <a:solidFill>
                <a:schemeClr val="bg2">
                  <a:shade val="50000"/>
                </a:schemeClr>
              </a:solidFill>
            </a:endParaRPr>
          </a:p>
        </p:txBody>
      </p:sp>
      <p:sp>
        <p:nvSpPr>
          <p:cNvPr id="15" name="Rettangolo 14"/>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latin typeface="Geometr231 Lt BT" pitchFamily="34" charset="0"/>
            </a:endParaRPr>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15" r:id="rId11"/>
  </p:sldLayoutIdLst>
  <p:hf hdr="0" ftr="0"/>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Geometr231 Lt BT" pitchFamily="34" charset="0"/>
          <a:ea typeface="+mj-ea"/>
          <a:cs typeface="+mj-cs"/>
        </a:defRPr>
      </a:lvl1pPr>
      <a:lvl2pPr algn="l" rtl="0" eaLnBrk="0" fontAlgn="base" hangingPunct="0">
        <a:spcBef>
          <a:spcPct val="0"/>
        </a:spcBef>
        <a:spcAft>
          <a:spcPct val="0"/>
        </a:spcAft>
        <a:defRPr sz="4300">
          <a:solidFill>
            <a:srgbClr val="572314"/>
          </a:solidFill>
          <a:latin typeface="Gill Sans MT" pitchFamily="34" charset="0"/>
        </a:defRPr>
      </a:lvl2pPr>
      <a:lvl3pPr algn="l" rtl="0" eaLnBrk="0" fontAlgn="base" hangingPunct="0">
        <a:spcBef>
          <a:spcPct val="0"/>
        </a:spcBef>
        <a:spcAft>
          <a:spcPct val="0"/>
        </a:spcAft>
        <a:defRPr sz="4300">
          <a:solidFill>
            <a:srgbClr val="572314"/>
          </a:solidFill>
          <a:latin typeface="Gill Sans MT" pitchFamily="34" charset="0"/>
        </a:defRPr>
      </a:lvl3pPr>
      <a:lvl4pPr algn="l" rtl="0" eaLnBrk="0" fontAlgn="base" hangingPunct="0">
        <a:spcBef>
          <a:spcPct val="0"/>
        </a:spcBef>
        <a:spcAft>
          <a:spcPct val="0"/>
        </a:spcAft>
        <a:defRPr sz="4300">
          <a:solidFill>
            <a:srgbClr val="572314"/>
          </a:solidFill>
          <a:latin typeface="Gill Sans MT" pitchFamily="34" charset="0"/>
        </a:defRPr>
      </a:lvl4pPr>
      <a:lvl5pPr algn="l" rtl="0" eaLnBrk="0" fontAlgn="base" hangingPunct="0">
        <a:spcBef>
          <a:spcPct val="0"/>
        </a:spcBef>
        <a:spcAft>
          <a:spcPct val="0"/>
        </a:spcAft>
        <a:defRPr sz="4300">
          <a:solidFill>
            <a:srgbClr val="572314"/>
          </a:solidFill>
          <a:latin typeface="Gill Sans MT" pitchFamily="34" charset="0"/>
        </a:defRPr>
      </a:lvl5pPr>
      <a:lvl6pPr marL="457200" algn="l" rtl="0" fontAlgn="base">
        <a:spcBef>
          <a:spcPct val="0"/>
        </a:spcBef>
        <a:spcAft>
          <a:spcPct val="0"/>
        </a:spcAft>
        <a:defRPr sz="4300">
          <a:solidFill>
            <a:srgbClr val="572314"/>
          </a:solidFill>
          <a:latin typeface="Gill Sans MT" pitchFamily="34" charset="0"/>
        </a:defRPr>
      </a:lvl6pPr>
      <a:lvl7pPr marL="914400" algn="l" rtl="0" fontAlgn="base">
        <a:spcBef>
          <a:spcPct val="0"/>
        </a:spcBef>
        <a:spcAft>
          <a:spcPct val="0"/>
        </a:spcAft>
        <a:defRPr sz="4300">
          <a:solidFill>
            <a:srgbClr val="572314"/>
          </a:solidFill>
          <a:latin typeface="Gill Sans MT" pitchFamily="34" charset="0"/>
        </a:defRPr>
      </a:lvl7pPr>
      <a:lvl8pPr marL="1371600" algn="l" rtl="0" fontAlgn="base">
        <a:spcBef>
          <a:spcPct val="0"/>
        </a:spcBef>
        <a:spcAft>
          <a:spcPct val="0"/>
        </a:spcAft>
        <a:defRPr sz="4300">
          <a:solidFill>
            <a:srgbClr val="572314"/>
          </a:solidFill>
          <a:latin typeface="Gill Sans MT" pitchFamily="34" charset="0"/>
        </a:defRPr>
      </a:lvl8pPr>
      <a:lvl9pPr marL="1828800" algn="l" rtl="0" fontAlgn="base">
        <a:spcBef>
          <a:spcPct val="0"/>
        </a:spcBef>
        <a:spcAft>
          <a:spcPct val="0"/>
        </a:spcAft>
        <a:defRPr sz="4300">
          <a:solidFill>
            <a:srgbClr val="572314"/>
          </a:solidFill>
          <a:latin typeface="Gill Sans MT" pitchFamily="34" charset="0"/>
        </a:defRPr>
      </a:lvl9pPr>
      <a:extLst/>
    </p:titleStyle>
    <p:body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Geometr231 Lt BT" pitchFamily="34" charset="0"/>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Geometr231 Lt BT" pitchFamily="34" charset="0"/>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Geometr231 Lt BT" pitchFamily="34" charset="0"/>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Geometr231 Lt BT" pitchFamily="34" charset="0"/>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Geometr231 Lt BT" pitchFamily="34" charset="0"/>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tiff"/><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431925" y="503238"/>
            <a:ext cx="7426325" cy="1471612"/>
          </a:xfrm>
          <a:solidFill>
            <a:schemeClr val="bg1">
              <a:alpha val="80000"/>
            </a:schemeClr>
          </a:solidFill>
        </p:spPr>
        <p:txBody>
          <a:bodyPr>
            <a:normAutofit fontScale="90000"/>
          </a:bodyPr>
          <a:lstStyle/>
          <a:p>
            <a:pPr eaLnBrk="1" fontAlgn="auto" hangingPunct="1">
              <a:spcAft>
                <a:spcPts val="0"/>
              </a:spcAft>
              <a:defRPr/>
            </a:pPr>
            <a:r>
              <a:rPr lang="it-IT" b="1" dirty="0" smtClean="0">
                <a:solidFill>
                  <a:schemeClr val="tx2">
                    <a:satMod val="130000"/>
                  </a:schemeClr>
                </a:solidFill>
                <a:latin typeface="Geometr231 Lt BT" pitchFamily="34" charset="0"/>
              </a:rPr>
              <a:t>Come misurare “l’impatto” dello screening </a:t>
            </a:r>
            <a:r>
              <a:rPr lang="it-IT" b="1" dirty="0" err="1" smtClean="0">
                <a:solidFill>
                  <a:schemeClr val="tx2">
                    <a:satMod val="130000"/>
                  </a:schemeClr>
                </a:solidFill>
                <a:latin typeface="Geometr231 Lt BT" pitchFamily="34" charset="0"/>
              </a:rPr>
              <a:t>colorettale</a:t>
            </a:r>
            <a:r>
              <a:rPr lang="it-IT" b="1" dirty="0" smtClean="0">
                <a:solidFill>
                  <a:schemeClr val="tx2">
                    <a:satMod val="130000"/>
                  </a:schemeClr>
                </a:solidFill>
                <a:latin typeface="Geometr231 Lt BT" pitchFamily="34" charset="0"/>
              </a:rPr>
              <a:t> nella Regione Umbria</a:t>
            </a:r>
            <a:endParaRPr lang="it-IT" b="1" dirty="0">
              <a:solidFill>
                <a:schemeClr val="tx2">
                  <a:satMod val="130000"/>
                </a:schemeClr>
              </a:solidFill>
              <a:latin typeface="Geometr231 Lt BT" pitchFamily="34" charset="0"/>
            </a:endParaRPr>
          </a:p>
        </p:txBody>
      </p:sp>
      <p:sp>
        <p:nvSpPr>
          <p:cNvPr id="3" name="Sottotitolo 2"/>
          <p:cNvSpPr>
            <a:spLocks noGrp="1"/>
          </p:cNvSpPr>
          <p:nvPr>
            <p:ph type="subTitle" idx="1"/>
          </p:nvPr>
        </p:nvSpPr>
        <p:spPr>
          <a:xfrm>
            <a:off x="1428750" y="2063750"/>
            <a:ext cx="7572375" cy="1008063"/>
          </a:xfrm>
          <a:solidFill>
            <a:schemeClr val="bg1">
              <a:alpha val="80000"/>
            </a:schemeClr>
          </a:solidFill>
        </p:spPr>
        <p:txBody>
          <a:bodyPr>
            <a:normAutofit fontScale="85000" lnSpcReduction="20000"/>
          </a:bodyPr>
          <a:lstStyle/>
          <a:p>
            <a:pPr eaLnBrk="1" fontAlgn="auto" hangingPunct="1">
              <a:spcAft>
                <a:spcPts val="0"/>
              </a:spcAft>
              <a:buFont typeface="Wingdings 2"/>
              <a:buNone/>
              <a:defRPr/>
            </a:pPr>
            <a:r>
              <a:rPr lang="it-IT" b="1" i="1" dirty="0" smtClean="0">
                <a:latin typeface="Geometr231 Lt BT" pitchFamily="34" charset="0"/>
              </a:rPr>
              <a:t>Fabrizio Stracci, Fortunato Bianconi, Francesco La Rosa</a:t>
            </a:r>
          </a:p>
          <a:p>
            <a:pPr eaLnBrk="1" fontAlgn="auto" hangingPunct="1">
              <a:spcAft>
                <a:spcPts val="0"/>
              </a:spcAft>
              <a:buFont typeface="Wingdings 2"/>
              <a:buNone/>
              <a:defRPr/>
            </a:pPr>
            <a:r>
              <a:rPr lang="it-IT" b="1" dirty="0" err="1" smtClean="0">
                <a:latin typeface="Geometr231 Lt BT" pitchFamily="34" charset="0"/>
              </a:rPr>
              <a:t>Dip</a:t>
            </a:r>
            <a:r>
              <a:rPr lang="it-IT" b="1" dirty="0" smtClean="0">
                <a:latin typeface="Geometr231 Lt BT" pitchFamily="34" charset="0"/>
              </a:rPr>
              <a:t>.  </a:t>
            </a:r>
            <a:r>
              <a:rPr lang="it-IT" b="1" dirty="0" err="1" smtClean="0">
                <a:latin typeface="Geometr231 Lt BT" pitchFamily="34" charset="0"/>
              </a:rPr>
              <a:t>S.M.C.</a:t>
            </a:r>
            <a:r>
              <a:rPr lang="it-IT" b="1" dirty="0" smtClean="0">
                <a:latin typeface="Geometr231 Lt BT" pitchFamily="34" charset="0"/>
              </a:rPr>
              <a:t> e Sanità Pubblica – Università di Perugia</a:t>
            </a:r>
          </a:p>
          <a:p>
            <a:pPr eaLnBrk="1" fontAlgn="auto" hangingPunct="1">
              <a:spcAft>
                <a:spcPts val="0"/>
              </a:spcAft>
              <a:buFont typeface="Wingdings 2"/>
              <a:buNone/>
              <a:defRPr/>
            </a:pPr>
            <a:r>
              <a:rPr lang="it-IT" b="1" dirty="0" smtClean="0">
                <a:latin typeface="Geometr231 Lt BT" pitchFamily="34" charset="0"/>
              </a:rPr>
              <a:t>Registro tumori umbro di popolazione</a:t>
            </a:r>
          </a:p>
        </p:txBody>
      </p:sp>
      <p:pic>
        <p:nvPicPr>
          <p:cNvPr id="4" name="Immagine 2" descr="ramnodetail2.tif"/>
          <p:cNvPicPr>
            <a:picLocks noChangeAspect="1"/>
          </p:cNvPicPr>
          <p:nvPr/>
        </p:nvPicPr>
        <p:blipFill>
          <a:blip r:embed="rId2" cstate="print">
            <a:duotone>
              <a:schemeClr val="accent3">
                <a:shade val="45000"/>
                <a:satMod val="135000"/>
              </a:schemeClr>
              <a:prstClr val="white"/>
            </a:duotone>
          </a:blip>
          <a:srcRect/>
          <a:stretch>
            <a:fillRect/>
          </a:stretch>
        </p:blipFill>
        <p:spPr bwMode="auto">
          <a:xfrm>
            <a:off x="0" y="3143248"/>
            <a:ext cx="9144000" cy="2963823"/>
          </a:xfrm>
          <a:prstGeom prst="rect">
            <a:avLst/>
          </a:prstGeom>
          <a:noFill/>
          <a:ln w="9525">
            <a:noFill/>
            <a:miter lim="800000"/>
            <a:headEnd/>
            <a:tailEnd/>
          </a:ln>
        </p:spPr>
      </p:pic>
      <p:sp>
        <p:nvSpPr>
          <p:cNvPr id="5" name="CasellaDiTesto 4"/>
          <p:cNvSpPr txBox="1"/>
          <p:nvPr/>
        </p:nvSpPr>
        <p:spPr>
          <a:xfrm>
            <a:off x="1500166" y="6215082"/>
            <a:ext cx="6745949" cy="523220"/>
          </a:xfrm>
          <a:prstGeom prst="rect">
            <a:avLst/>
          </a:prstGeom>
          <a:noFill/>
        </p:spPr>
        <p:txBody>
          <a:bodyPr wrap="none" rtlCol="0">
            <a:spAutoFit/>
          </a:bodyPr>
          <a:lstStyle/>
          <a:p>
            <a:r>
              <a:rPr lang="it-IT" sz="2400" b="1" dirty="0" smtClean="0">
                <a:solidFill>
                  <a:schemeClr val="accent3">
                    <a:lumMod val="50000"/>
                  </a:schemeClr>
                </a:solidFill>
                <a:latin typeface="Geometr231 Lt BT" pitchFamily="34" charset="0"/>
              </a:rPr>
              <a:t>Convegno Nazionale </a:t>
            </a:r>
            <a:r>
              <a:rPr lang="it-IT" sz="2800" b="1" dirty="0" err="1" smtClean="0">
                <a:solidFill>
                  <a:schemeClr val="accent3">
                    <a:lumMod val="50000"/>
                  </a:schemeClr>
                </a:solidFill>
                <a:effectLst>
                  <a:outerShdw blurRad="38100" dist="38100" dir="2700000" algn="tl">
                    <a:srgbClr val="000000">
                      <a:alpha val="43137"/>
                    </a:srgbClr>
                  </a:outerShdw>
                </a:effectLst>
                <a:latin typeface="Geometr231 Lt BT" pitchFamily="34" charset="0"/>
              </a:rPr>
              <a:t>GISCoR</a:t>
            </a:r>
            <a:r>
              <a:rPr lang="it-IT" sz="2400" b="1" dirty="0" smtClean="0">
                <a:solidFill>
                  <a:schemeClr val="accent3">
                    <a:lumMod val="50000"/>
                  </a:schemeClr>
                </a:solidFill>
                <a:latin typeface="Geometr231 Lt BT" pitchFamily="34" charset="0"/>
              </a:rPr>
              <a:t> – Perugia – 6 ottobre 2011 </a:t>
            </a:r>
            <a:endParaRPr lang="it-IT" sz="2400" b="1" dirty="0">
              <a:solidFill>
                <a:schemeClr val="accent3">
                  <a:lumMod val="50000"/>
                </a:schemeClr>
              </a:solidFill>
              <a:latin typeface="Geometr231 Lt BT"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1">
                <a:shade val="45000"/>
                <a:satMod val="135000"/>
              </a:schemeClr>
              <a:prstClr val="white"/>
            </a:duotone>
          </a:blip>
          <a:srcRect/>
          <a:stretch>
            <a:fillRect t="-51000" b="-5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14282" y="71438"/>
            <a:ext cx="8786874" cy="928670"/>
          </a:xfrm>
          <a:solidFill>
            <a:schemeClr val="bg1">
              <a:lumMod val="95000"/>
            </a:schemeClr>
          </a:solidFill>
        </p:spPr>
        <p:txBody>
          <a:bodyPr>
            <a:noAutofit/>
          </a:bodyPr>
          <a:lstStyle/>
          <a:p>
            <a:r>
              <a:rPr lang="it-IT" sz="3200" b="1" dirty="0" smtClean="0"/>
              <a:t>Trend di incidenza per stadio e sesso (2002-08)- </a:t>
            </a:r>
            <a:r>
              <a:rPr lang="it-IT" sz="3200" b="1" smtClean="0"/>
              <a:t>GISCoR </a:t>
            </a:r>
            <a:r>
              <a:rPr lang="it-IT" sz="3200" b="1" dirty="0" smtClean="0"/>
              <a:t>2011</a:t>
            </a:r>
            <a:endParaRPr lang="it-IT" sz="3200" b="1" dirty="0"/>
          </a:p>
        </p:txBody>
      </p:sp>
      <p:sp>
        <p:nvSpPr>
          <p:cNvPr id="4" name="Segnaposto data 3"/>
          <p:cNvSpPr>
            <a:spLocks noGrp="1"/>
          </p:cNvSpPr>
          <p:nvPr>
            <p:ph type="dt" sz="half" idx="10"/>
          </p:nvPr>
        </p:nvSpPr>
        <p:spPr/>
        <p:txBody>
          <a:bodyPr/>
          <a:lstStyle/>
          <a:p>
            <a:pPr>
              <a:defRPr/>
            </a:pPr>
            <a:r>
              <a:rPr lang="it-IT" smtClean="0"/>
              <a:t>6 ottobre 2011</a:t>
            </a:r>
            <a:endParaRPr lang="en-US"/>
          </a:p>
        </p:txBody>
      </p:sp>
      <p:sp>
        <p:nvSpPr>
          <p:cNvPr id="5" name="Segnaposto numero diapositiva 4"/>
          <p:cNvSpPr>
            <a:spLocks noGrp="1"/>
          </p:cNvSpPr>
          <p:nvPr>
            <p:ph type="sldNum" sz="quarter" idx="12"/>
          </p:nvPr>
        </p:nvSpPr>
        <p:spPr/>
        <p:txBody>
          <a:bodyPr/>
          <a:lstStyle/>
          <a:p>
            <a:pPr>
              <a:defRPr/>
            </a:pPr>
            <a:fld id="{D8C01B90-7D50-484E-A963-857004056175}" type="slidenum">
              <a:rPr lang="en-US" smtClean="0"/>
              <a:pPr>
                <a:defRPr/>
              </a:pPr>
              <a:t>10</a:t>
            </a:fld>
            <a:endParaRPr lang="en-US"/>
          </a:p>
        </p:txBody>
      </p:sp>
      <p:pic>
        <p:nvPicPr>
          <p:cNvPr id="75778" name="Picture 2"/>
          <p:cNvPicPr>
            <a:picLocks noGrp="1" noChangeAspect="1" noChangeArrowheads="1"/>
          </p:cNvPicPr>
          <p:nvPr>
            <p:ph idx="1"/>
          </p:nvPr>
        </p:nvPicPr>
        <p:blipFill>
          <a:blip r:embed="rId3" cstate="print"/>
          <a:srcRect/>
          <a:stretch>
            <a:fillRect/>
          </a:stretch>
        </p:blipFill>
        <p:spPr bwMode="auto">
          <a:xfrm>
            <a:off x="857224" y="1071546"/>
            <a:ext cx="8143932" cy="5742191"/>
          </a:xfrm>
          <a:prstGeom prst="rect">
            <a:avLst/>
          </a:prstGeom>
          <a:noFill/>
          <a:ln w="9525">
            <a:noFill/>
            <a:miter lim="800000"/>
            <a:headEnd/>
            <a:tailEnd/>
          </a:ln>
          <a:effectLst/>
        </p:spPr>
      </p:pic>
      <p:cxnSp>
        <p:nvCxnSpPr>
          <p:cNvPr id="7" name="Connettore 2 6"/>
          <p:cNvCxnSpPr/>
          <p:nvPr/>
        </p:nvCxnSpPr>
        <p:spPr>
          <a:xfrm>
            <a:off x="3000364" y="1000108"/>
            <a:ext cx="642942" cy="500066"/>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1">
                <a:shade val="45000"/>
                <a:satMod val="135000"/>
              </a:schemeClr>
              <a:prstClr val="white"/>
            </a:duotone>
          </a:blip>
          <a:srcRect/>
          <a:stretch>
            <a:fillRect t="-51000" b="-5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5072066" y="274638"/>
            <a:ext cx="4000528" cy="2511420"/>
          </a:xfrm>
        </p:spPr>
        <p:txBody>
          <a:bodyPr>
            <a:normAutofit/>
          </a:bodyPr>
          <a:lstStyle/>
          <a:p>
            <a:r>
              <a:rPr lang="it-IT" sz="3200" b="1" dirty="0" smtClean="0"/>
              <a:t>L’azione dello screening si traduce anche nella rimozione di lesioni </a:t>
            </a:r>
            <a:r>
              <a:rPr lang="it-IT" sz="3200" b="1" dirty="0" err="1" smtClean="0"/>
              <a:t>pre-maligne</a:t>
            </a:r>
            <a:r>
              <a:rPr lang="it-IT" sz="3200" b="1" dirty="0" smtClean="0"/>
              <a:t> o </a:t>
            </a:r>
            <a:r>
              <a:rPr lang="it-IT" sz="3200" b="1" dirty="0" err="1" smtClean="0"/>
              <a:t>pre-infiltranti</a:t>
            </a:r>
            <a:endParaRPr lang="it-IT" sz="3200" b="1" dirty="0"/>
          </a:p>
        </p:txBody>
      </p:sp>
      <p:sp>
        <p:nvSpPr>
          <p:cNvPr id="3" name="Segnaposto contenuto 2"/>
          <p:cNvSpPr>
            <a:spLocks noGrp="1"/>
          </p:cNvSpPr>
          <p:nvPr>
            <p:ph idx="1"/>
          </p:nvPr>
        </p:nvSpPr>
        <p:spPr>
          <a:xfrm>
            <a:off x="1430368" y="3357562"/>
            <a:ext cx="7285036" cy="2909894"/>
          </a:xfrm>
        </p:spPr>
        <p:txBody>
          <a:bodyPr/>
          <a:lstStyle/>
          <a:p>
            <a:r>
              <a:rPr lang="it-IT" b="1" smtClean="0"/>
              <a:t>Registrazione </a:t>
            </a:r>
            <a:r>
              <a:rPr lang="it-IT" b="1" dirty="0" smtClean="0"/>
              <a:t>delle displasie severe (stadio 0)</a:t>
            </a:r>
          </a:p>
          <a:p>
            <a:r>
              <a:rPr lang="it-IT" b="1" dirty="0" smtClean="0"/>
              <a:t>Periodo 2002-2008</a:t>
            </a:r>
          </a:p>
          <a:p>
            <a:r>
              <a:rPr lang="it-IT" b="1" dirty="0" smtClean="0"/>
              <a:t>980 casi nel sesso maschile</a:t>
            </a:r>
          </a:p>
          <a:p>
            <a:r>
              <a:rPr lang="it-IT" b="1" dirty="0" smtClean="0"/>
              <a:t>602 nel sesso femminile</a:t>
            </a:r>
            <a:endParaRPr lang="it-IT" b="1" dirty="0"/>
          </a:p>
        </p:txBody>
      </p:sp>
      <p:sp>
        <p:nvSpPr>
          <p:cNvPr id="4" name="Segnaposto data 3"/>
          <p:cNvSpPr>
            <a:spLocks noGrp="1"/>
          </p:cNvSpPr>
          <p:nvPr>
            <p:ph type="dt" sz="half" idx="10"/>
          </p:nvPr>
        </p:nvSpPr>
        <p:spPr/>
        <p:txBody>
          <a:bodyPr/>
          <a:lstStyle/>
          <a:p>
            <a:pPr>
              <a:defRPr/>
            </a:pPr>
            <a:r>
              <a:rPr lang="it-IT" smtClean="0"/>
              <a:t>6 ottobre 2011</a:t>
            </a:r>
            <a:endParaRPr lang="en-US"/>
          </a:p>
        </p:txBody>
      </p:sp>
      <p:sp>
        <p:nvSpPr>
          <p:cNvPr id="5" name="Segnaposto numero diapositiva 4"/>
          <p:cNvSpPr>
            <a:spLocks noGrp="1"/>
          </p:cNvSpPr>
          <p:nvPr>
            <p:ph type="sldNum" sz="quarter" idx="12"/>
          </p:nvPr>
        </p:nvSpPr>
        <p:spPr/>
        <p:txBody>
          <a:bodyPr/>
          <a:lstStyle/>
          <a:p>
            <a:pPr>
              <a:defRPr/>
            </a:pPr>
            <a:fld id="{D8C01B90-7D50-484E-A963-857004056175}" type="slidenum">
              <a:rPr lang="en-US" smtClean="0"/>
              <a:pPr>
                <a:defRPr/>
              </a:pPr>
              <a:t>11</a:t>
            </a:fld>
            <a:endParaRPr lang="en-US"/>
          </a:p>
        </p:txBody>
      </p:sp>
      <p:pic>
        <p:nvPicPr>
          <p:cNvPr id="73730" name="Picture 2"/>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142844" y="142852"/>
            <a:ext cx="4656080" cy="274227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1">
                <a:shade val="45000"/>
                <a:satMod val="135000"/>
              </a:schemeClr>
              <a:prstClr val="white"/>
            </a:duotone>
          </a:blip>
          <a:srcRect/>
          <a:stretch>
            <a:fillRect t="-51000" b="-5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5286380" y="1357298"/>
            <a:ext cx="3714776" cy="1500198"/>
          </a:xfrm>
        </p:spPr>
        <p:txBody>
          <a:bodyPr>
            <a:normAutofit fontScale="90000"/>
          </a:bodyPr>
          <a:lstStyle/>
          <a:p>
            <a:r>
              <a:rPr lang="it-IT" b="1" dirty="0" smtClean="0"/>
              <a:t>Stadio 0 e Stadio I:  entrambi influenzati dallo screening ma in modo diverso</a:t>
            </a:r>
            <a:endParaRPr lang="it-IT" b="1" dirty="0"/>
          </a:p>
        </p:txBody>
      </p:sp>
      <p:sp>
        <p:nvSpPr>
          <p:cNvPr id="4" name="Segnaposto data 3"/>
          <p:cNvSpPr>
            <a:spLocks noGrp="1"/>
          </p:cNvSpPr>
          <p:nvPr>
            <p:ph type="dt" sz="half" idx="10"/>
          </p:nvPr>
        </p:nvSpPr>
        <p:spPr/>
        <p:txBody>
          <a:bodyPr/>
          <a:lstStyle/>
          <a:p>
            <a:pPr>
              <a:defRPr/>
            </a:pPr>
            <a:r>
              <a:rPr lang="it-IT" smtClean="0"/>
              <a:t>6 ottobre 2011</a:t>
            </a:r>
            <a:endParaRPr lang="en-US"/>
          </a:p>
        </p:txBody>
      </p:sp>
      <p:sp>
        <p:nvSpPr>
          <p:cNvPr id="5" name="Segnaposto numero diapositiva 4"/>
          <p:cNvSpPr>
            <a:spLocks noGrp="1"/>
          </p:cNvSpPr>
          <p:nvPr>
            <p:ph type="sldNum" sz="quarter" idx="12"/>
          </p:nvPr>
        </p:nvSpPr>
        <p:spPr/>
        <p:txBody>
          <a:bodyPr/>
          <a:lstStyle/>
          <a:p>
            <a:pPr>
              <a:defRPr/>
            </a:pPr>
            <a:fld id="{D8C01B90-7D50-484E-A963-857004056175}" type="slidenum">
              <a:rPr lang="en-US" smtClean="0"/>
              <a:pPr>
                <a:defRPr/>
              </a:pPr>
              <a:t>12</a:t>
            </a:fld>
            <a:endParaRPr lang="en-US"/>
          </a:p>
        </p:txBody>
      </p:sp>
      <p:pic>
        <p:nvPicPr>
          <p:cNvPr id="76802" name="Picture 2"/>
          <p:cNvPicPr>
            <a:picLocks noGrp="1" noChangeAspect="1" noChangeArrowheads="1"/>
          </p:cNvPicPr>
          <p:nvPr>
            <p:ph idx="1"/>
          </p:nvPr>
        </p:nvPicPr>
        <p:blipFill>
          <a:blip r:embed="rId3" cstate="print"/>
          <a:srcRect/>
          <a:stretch>
            <a:fillRect/>
          </a:stretch>
        </p:blipFill>
        <p:spPr bwMode="auto">
          <a:xfrm>
            <a:off x="142844" y="357166"/>
            <a:ext cx="5127640" cy="3513973"/>
          </a:xfrm>
          <a:prstGeom prst="rect">
            <a:avLst/>
          </a:prstGeom>
          <a:noFill/>
          <a:ln w="9525">
            <a:noFill/>
            <a:miter lim="800000"/>
            <a:headEnd/>
            <a:tailEnd/>
          </a:ln>
          <a:effectLst/>
        </p:spPr>
      </p:pic>
      <p:pic>
        <p:nvPicPr>
          <p:cNvPr id="76803" name="Picture 3"/>
          <p:cNvPicPr>
            <a:picLocks noChangeAspect="1" noChangeArrowheads="1"/>
          </p:cNvPicPr>
          <p:nvPr/>
        </p:nvPicPr>
        <p:blipFill>
          <a:blip r:embed="rId4" cstate="print"/>
          <a:srcRect/>
          <a:stretch>
            <a:fillRect/>
          </a:stretch>
        </p:blipFill>
        <p:spPr bwMode="auto">
          <a:xfrm>
            <a:off x="4257706" y="3562373"/>
            <a:ext cx="4392088" cy="30098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1">
                <a:shade val="45000"/>
                <a:satMod val="135000"/>
              </a:schemeClr>
              <a:prstClr val="white"/>
            </a:duotone>
          </a:blip>
          <a:srcRect/>
          <a:stretch>
            <a:fillRect t="-51000" b="-5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Nella classe d’età screening </a:t>
            </a:r>
            <a:endParaRPr lang="it-IT" b="1" dirty="0"/>
          </a:p>
        </p:txBody>
      </p:sp>
      <p:sp>
        <p:nvSpPr>
          <p:cNvPr id="4" name="Segnaposto data 3"/>
          <p:cNvSpPr>
            <a:spLocks noGrp="1"/>
          </p:cNvSpPr>
          <p:nvPr>
            <p:ph type="dt" sz="half" idx="10"/>
          </p:nvPr>
        </p:nvSpPr>
        <p:spPr/>
        <p:txBody>
          <a:bodyPr/>
          <a:lstStyle/>
          <a:p>
            <a:pPr>
              <a:defRPr/>
            </a:pPr>
            <a:r>
              <a:rPr lang="it-IT" smtClean="0"/>
              <a:t>6 ottobre 2011</a:t>
            </a:r>
            <a:endParaRPr lang="en-US"/>
          </a:p>
        </p:txBody>
      </p:sp>
      <p:sp>
        <p:nvSpPr>
          <p:cNvPr id="5" name="Segnaposto numero diapositiva 4"/>
          <p:cNvSpPr>
            <a:spLocks noGrp="1"/>
          </p:cNvSpPr>
          <p:nvPr>
            <p:ph type="sldNum" sz="quarter" idx="12"/>
          </p:nvPr>
        </p:nvSpPr>
        <p:spPr/>
        <p:txBody>
          <a:bodyPr/>
          <a:lstStyle/>
          <a:p>
            <a:pPr>
              <a:defRPr/>
            </a:pPr>
            <a:fld id="{D8C01B90-7D50-484E-A963-857004056175}" type="slidenum">
              <a:rPr lang="en-US" smtClean="0"/>
              <a:pPr>
                <a:defRPr/>
              </a:pPr>
              <a:t>13</a:t>
            </a:fld>
            <a:endParaRPr lang="en-US"/>
          </a:p>
        </p:txBody>
      </p:sp>
      <p:pic>
        <p:nvPicPr>
          <p:cNvPr id="81922" name="Picture 2"/>
          <p:cNvPicPr>
            <a:picLocks noGrp="1" noChangeAspect="1" noChangeArrowheads="1"/>
          </p:cNvPicPr>
          <p:nvPr>
            <p:ph idx="1"/>
          </p:nvPr>
        </p:nvPicPr>
        <p:blipFill>
          <a:blip r:embed="rId3" cstate="print"/>
          <a:srcRect/>
          <a:stretch>
            <a:fillRect/>
          </a:stretch>
        </p:blipFill>
        <p:spPr bwMode="auto">
          <a:xfrm>
            <a:off x="318441" y="2357430"/>
            <a:ext cx="8682715" cy="262374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1">
                <a:shade val="45000"/>
                <a:satMod val="135000"/>
              </a:schemeClr>
              <a:prstClr val="white"/>
            </a:duotone>
          </a:blip>
          <a:srcRect/>
          <a:stretch>
            <a:fillRect t="-51000" b="-51000"/>
          </a:stretch>
        </a:blipFill>
        <a:effectLst/>
      </p:bgPr>
    </p:bg>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pPr>
              <a:defRPr/>
            </a:pPr>
            <a:r>
              <a:rPr lang="it-IT" smtClean="0"/>
              <a:t>6 ottobre 2011</a:t>
            </a:r>
            <a:endParaRPr lang="en-US"/>
          </a:p>
        </p:txBody>
      </p:sp>
      <p:sp>
        <p:nvSpPr>
          <p:cNvPr id="5" name="Segnaposto numero diapositiva 4"/>
          <p:cNvSpPr>
            <a:spLocks noGrp="1"/>
          </p:cNvSpPr>
          <p:nvPr>
            <p:ph type="sldNum" sz="quarter" idx="12"/>
          </p:nvPr>
        </p:nvSpPr>
        <p:spPr/>
        <p:txBody>
          <a:bodyPr/>
          <a:lstStyle/>
          <a:p>
            <a:pPr>
              <a:defRPr/>
            </a:pPr>
            <a:fld id="{D8C01B90-7D50-484E-A963-857004056175}" type="slidenum">
              <a:rPr lang="en-US" smtClean="0"/>
              <a:pPr>
                <a:defRPr/>
              </a:pPr>
              <a:t>14</a:t>
            </a:fld>
            <a:endParaRPr lang="en-US"/>
          </a:p>
        </p:txBody>
      </p:sp>
      <p:pic>
        <p:nvPicPr>
          <p:cNvPr id="82946" name="Picture 2"/>
          <p:cNvPicPr>
            <a:picLocks noGrp="1" noChangeAspect="1" noChangeArrowheads="1"/>
          </p:cNvPicPr>
          <p:nvPr>
            <p:ph idx="1"/>
          </p:nvPr>
        </p:nvPicPr>
        <p:blipFill>
          <a:blip r:embed="rId3" cstate="print"/>
          <a:srcRect/>
          <a:stretch>
            <a:fillRect/>
          </a:stretch>
        </p:blipFill>
        <p:spPr bwMode="auto">
          <a:xfrm>
            <a:off x="1214414" y="1593622"/>
            <a:ext cx="7720036" cy="4641642"/>
          </a:xfrm>
          <a:prstGeom prst="rect">
            <a:avLst/>
          </a:prstGeom>
          <a:noFill/>
          <a:ln w="9525">
            <a:noFill/>
            <a:miter lim="800000"/>
            <a:headEnd/>
            <a:tailEnd/>
          </a:ln>
          <a:effectLst/>
        </p:spPr>
      </p:pic>
      <p:sp>
        <p:nvSpPr>
          <p:cNvPr id="7" name="Titolo 1"/>
          <p:cNvSpPr>
            <a:spLocks noGrp="1"/>
          </p:cNvSpPr>
          <p:nvPr>
            <p:ph type="title"/>
          </p:nvPr>
        </p:nvSpPr>
        <p:spPr>
          <a:xfrm>
            <a:off x="857224" y="274638"/>
            <a:ext cx="8143932" cy="1143000"/>
          </a:xfrm>
        </p:spPr>
        <p:txBody>
          <a:bodyPr>
            <a:normAutofit fontScale="90000"/>
          </a:bodyPr>
          <a:lstStyle/>
          <a:p>
            <a:r>
              <a:rPr lang="it-IT" b="1" dirty="0" smtClean="0"/>
              <a:t>Stadio 0 per USL </a:t>
            </a:r>
            <a:br>
              <a:rPr lang="it-IT" b="1" dirty="0" smtClean="0"/>
            </a:br>
            <a:r>
              <a:rPr lang="it-IT" i="1" dirty="0" smtClean="0"/>
              <a:t>(le USL hanno servizi di screening indipendenti)</a:t>
            </a:r>
            <a:endParaRPr lang="it-IT" i="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1">
                <a:shade val="45000"/>
                <a:satMod val="135000"/>
              </a:schemeClr>
              <a:prstClr val="white"/>
            </a:duotone>
          </a:blip>
          <a:srcRect/>
          <a:stretch>
            <a:fillRect t="-51000" b="-5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214414" y="274638"/>
            <a:ext cx="7786742" cy="1143000"/>
          </a:xfrm>
        </p:spPr>
        <p:txBody>
          <a:bodyPr>
            <a:normAutofit/>
          </a:bodyPr>
          <a:lstStyle/>
          <a:p>
            <a:r>
              <a:rPr lang="it-IT" b="1" dirty="0" smtClean="0"/>
              <a:t>Stadio I per USL </a:t>
            </a:r>
            <a:endParaRPr lang="it-IT" i="1" dirty="0"/>
          </a:p>
        </p:txBody>
      </p:sp>
      <p:sp>
        <p:nvSpPr>
          <p:cNvPr id="4" name="Segnaposto data 3"/>
          <p:cNvSpPr>
            <a:spLocks noGrp="1"/>
          </p:cNvSpPr>
          <p:nvPr>
            <p:ph type="dt" sz="half" idx="10"/>
          </p:nvPr>
        </p:nvSpPr>
        <p:spPr/>
        <p:txBody>
          <a:bodyPr/>
          <a:lstStyle/>
          <a:p>
            <a:pPr>
              <a:defRPr/>
            </a:pPr>
            <a:r>
              <a:rPr lang="it-IT" smtClean="0"/>
              <a:t>6 ottobre 2011</a:t>
            </a:r>
            <a:endParaRPr lang="en-US"/>
          </a:p>
        </p:txBody>
      </p:sp>
      <p:sp>
        <p:nvSpPr>
          <p:cNvPr id="5" name="Segnaposto numero diapositiva 4"/>
          <p:cNvSpPr>
            <a:spLocks noGrp="1"/>
          </p:cNvSpPr>
          <p:nvPr>
            <p:ph type="sldNum" sz="quarter" idx="12"/>
          </p:nvPr>
        </p:nvSpPr>
        <p:spPr/>
        <p:txBody>
          <a:bodyPr/>
          <a:lstStyle/>
          <a:p>
            <a:pPr>
              <a:defRPr/>
            </a:pPr>
            <a:fld id="{D8C01B90-7D50-484E-A963-857004056175}" type="slidenum">
              <a:rPr lang="en-US" smtClean="0"/>
              <a:pPr>
                <a:defRPr/>
              </a:pPr>
              <a:t>15</a:t>
            </a:fld>
            <a:endParaRPr lang="en-US"/>
          </a:p>
        </p:txBody>
      </p:sp>
      <p:pic>
        <p:nvPicPr>
          <p:cNvPr id="77826" name="Picture 2"/>
          <p:cNvPicPr>
            <a:picLocks noGrp="1" noChangeAspect="1" noChangeArrowheads="1"/>
          </p:cNvPicPr>
          <p:nvPr>
            <p:ph idx="1"/>
          </p:nvPr>
        </p:nvPicPr>
        <p:blipFill>
          <a:blip r:embed="rId3" cstate="print"/>
          <a:srcRect/>
          <a:stretch>
            <a:fillRect/>
          </a:stretch>
        </p:blipFill>
        <p:spPr bwMode="auto">
          <a:xfrm>
            <a:off x="1066806" y="1675781"/>
            <a:ext cx="7934350" cy="477873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3">
                <a:shade val="45000"/>
                <a:satMod val="135000"/>
              </a:schemeClr>
              <a:prstClr val="white"/>
            </a:duotone>
          </a:blip>
          <a:srcRect/>
          <a:stretch>
            <a:fillRect t="-51000" b="-5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642910" y="142852"/>
            <a:ext cx="8429684" cy="939784"/>
          </a:xfrm>
          <a:solidFill>
            <a:schemeClr val="bg1">
              <a:lumMod val="95000"/>
              <a:alpha val="68000"/>
            </a:schemeClr>
          </a:solidFill>
        </p:spPr>
        <p:txBody>
          <a:bodyPr>
            <a:normAutofit fontScale="90000"/>
          </a:bodyPr>
          <a:lstStyle/>
          <a:p>
            <a:r>
              <a:rPr lang="it-IT" b="1" dirty="0" smtClean="0"/>
              <a:t>Sopravvivenza per stadio e periodo </a:t>
            </a:r>
            <a:r>
              <a:rPr lang="it-IT" sz="3600" b="1" dirty="0" smtClean="0"/>
              <a:t>(dati preliminari)</a:t>
            </a:r>
            <a:endParaRPr lang="it-IT" sz="3600" b="1" dirty="0"/>
          </a:p>
        </p:txBody>
      </p:sp>
      <p:sp>
        <p:nvSpPr>
          <p:cNvPr id="4" name="Segnaposto data 3"/>
          <p:cNvSpPr>
            <a:spLocks noGrp="1"/>
          </p:cNvSpPr>
          <p:nvPr>
            <p:ph type="dt" sz="half" idx="10"/>
          </p:nvPr>
        </p:nvSpPr>
        <p:spPr/>
        <p:txBody>
          <a:bodyPr/>
          <a:lstStyle/>
          <a:p>
            <a:pPr>
              <a:defRPr/>
            </a:pPr>
            <a:r>
              <a:rPr lang="it-IT" smtClean="0"/>
              <a:t>6 ottobre 2011</a:t>
            </a:r>
            <a:endParaRPr lang="en-US"/>
          </a:p>
        </p:txBody>
      </p:sp>
      <p:sp>
        <p:nvSpPr>
          <p:cNvPr id="5" name="Segnaposto numero diapositiva 4"/>
          <p:cNvSpPr>
            <a:spLocks noGrp="1"/>
          </p:cNvSpPr>
          <p:nvPr>
            <p:ph type="sldNum" sz="quarter" idx="12"/>
          </p:nvPr>
        </p:nvSpPr>
        <p:spPr/>
        <p:txBody>
          <a:bodyPr/>
          <a:lstStyle/>
          <a:p>
            <a:pPr>
              <a:defRPr/>
            </a:pPr>
            <a:fld id="{D8C01B90-7D50-484E-A963-857004056175}" type="slidenum">
              <a:rPr lang="en-US" smtClean="0"/>
              <a:pPr>
                <a:defRPr/>
              </a:pPr>
              <a:t>16</a:t>
            </a:fld>
            <a:endParaRPr lang="en-US"/>
          </a:p>
        </p:txBody>
      </p:sp>
      <p:pic>
        <p:nvPicPr>
          <p:cNvPr id="6" name="Picture 2"/>
          <p:cNvPicPr>
            <a:picLocks noGrp="1" noChangeAspect="1" noChangeArrowheads="1"/>
          </p:cNvPicPr>
          <p:nvPr>
            <p:ph idx="1"/>
          </p:nvPr>
        </p:nvPicPr>
        <p:blipFill>
          <a:blip r:embed="rId3" cstate="print"/>
          <a:srcRect/>
          <a:stretch>
            <a:fillRect/>
          </a:stretch>
        </p:blipFill>
        <p:spPr bwMode="auto">
          <a:xfrm>
            <a:off x="500034" y="1142984"/>
            <a:ext cx="8220102" cy="2819538"/>
          </a:xfrm>
          <a:prstGeom prst="rect">
            <a:avLst/>
          </a:prstGeom>
          <a:noFill/>
          <a:ln w="9525">
            <a:noFill/>
            <a:miter lim="800000"/>
            <a:headEnd/>
            <a:tailEnd/>
          </a:ln>
          <a:effectLst/>
        </p:spPr>
      </p:pic>
      <p:pic>
        <p:nvPicPr>
          <p:cNvPr id="79875" name="Picture 3"/>
          <p:cNvPicPr>
            <a:picLocks noChangeAspect="1" noChangeArrowheads="1"/>
          </p:cNvPicPr>
          <p:nvPr/>
        </p:nvPicPr>
        <p:blipFill>
          <a:blip r:embed="rId4" cstate="print"/>
          <a:srcRect/>
          <a:stretch>
            <a:fillRect/>
          </a:stretch>
        </p:blipFill>
        <p:spPr bwMode="auto">
          <a:xfrm>
            <a:off x="500034" y="4071942"/>
            <a:ext cx="8215370" cy="2643206"/>
          </a:xfrm>
          <a:prstGeom prst="rect">
            <a:avLst/>
          </a:prstGeom>
          <a:noFill/>
          <a:ln w="9525">
            <a:noFill/>
            <a:miter lim="800000"/>
            <a:headEnd/>
            <a:tailEnd/>
          </a:ln>
          <a:effectLst/>
        </p:spPr>
      </p:pic>
      <p:sp>
        <p:nvSpPr>
          <p:cNvPr id="9" name="CasellaDiTesto 8"/>
          <p:cNvSpPr txBox="1"/>
          <p:nvPr/>
        </p:nvSpPr>
        <p:spPr>
          <a:xfrm>
            <a:off x="3643306" y="1214422"/>
            <a:ext cx="627095" cy="400110"/>
          </a:xfrm>
          <a:prstGeom prst="rect">
            <a:avLst/>
          </a:prstGeom>
          <a:noFill/>
        </p:spPr>
        <p:txBody>
          <a:bodyPr wrap="none" rtlCol="0">
            <a:spAutoFit/>
          </a:bodyPr>
          <a:lstStyle/>
          <a:p>
            <a:r>
              <a:rPr lang="it-IT" sz="2000" b="1" dirty="0" smtClean="0">
                <a:latin typeface="Geometr231 Lt BT" pitchFamily="34" charset="0"/>
              </a:rPr>
              <a:t>F </a:t>
            </a:r>
            <a:r>
              <a:rPr lang="it-IT" sz="2000" b="1" dirty="0" err="1" smtClean="0">
                <a:latin typeface="Geometr231 Lt BT" pitchFamily="34" charset="0"/>
              </a:rPr>
              <a:t>pre</a:t>
            </a:r>
            <a:endParaRPr lang="it-IT" sz="2000" b="1" dirty="0">
              <a:latin typeface="Geometr231 Lt BT" pitchFamily="34" charset="0"/>
            </a:endParaRPr>
          </a:p>
        </p:txBody>
      </p:sp>
      <p:sp>
        <p:nvSpPr>
          <p:cNvPr id="10" name="CasellaDiTesto 9"/>
          <p:cNvSpPr txBox="1"/>
          <p:nvPr/>
        </p:nvSpPr>
        <p:spPr>
          <a:xfrm>
            <a:off x="7572396" y="4071942"/>
            <a:ext cx="982961" cy="400110"/>
          </a:xfrm>
          <a:prstGeom prst="rect">
            <a:avLst/>
          </a:prstGeom>
          <a:noFill/>
        </p:spPr>
        <p:txBody>
          <a:bodyPr wrap="none" rtlCol="0">
            <a:spAutoFit/>
          </a:bodyPr>
          <a:lstStyle/>
          <a:p>
            <a:r>
              <a:rPr lang="it-IT" sz="2000" b="1" dirty="0" smtClean="0">
                <a:latin typeface="Geometr231 Lt BT" pitchFamily="34" charset="0"/>
              </a:rPr>
              <a:t>M </a:t>
            </a:r>
            <a:r>
              <a:rPr lang="it-IT" sz="2000" b="1" dirty="0" err="1" smtClean="0">
                <a:latin typeface="Geometr231 Lt BT" pitchFamily="34" charset="0"/>
              </a:rPr>
              <a:t>screen</a:t>
            </a:r>
            <a:endParaRPr lang="it-IT" sz="2000" b="1" dirty="0">
              <a:latin typeface="Geometr231 Lt BT" pitchFamily="34" charset="0"/>
            </a:endParaRPr>
          </a:p>
        </p:txBody>
      </p:sp>
      <p:sp>
        <p:nvSpPr>
          <p:cNvPr id="11" name="CasellaDiTesto 10"/>
          <p:cNvSpPr txBox="1"/>
          <p:nvPr/>
        </p:nvSpPr>
        <p:spPr>
          <a:xfrm>
            <a:off x="7572396" y="1214422"/>
            <a:ext cx="861133" cy="400110"/>
          </a:xfrm>
          <a:prstGeom prst="rect">
            <a:avLst/>
          </a:prstGeom>
          <a:noFill/>
        </p:spPr>
        <p:txBody>
          <a:bodyPr wrap="none" rtlCol="0">
            <a:spAutoFit/>
          </a:bodyPr>
          <a:lstStyle/>
          <a:p>
            <a:r>
              <a:rPr lang="it-IT" sz="2000" b="1" dirty="0">
                <a:latin typeface="Geometr231 Lt BT" pitchFamily="34" charset="0"/>
              </a:rPr>
              <a:t>F </a:t>
            </a:r>
            <a:r>
              <a:rPr lang="it-IT" sz="2000" b="1" dirty="0" err="1">
                <a:latin typeface="Geometr231 Lt BT" pitchFamily="34" charset="0"/>
              </a:rPr>
              <a:t>screen</a:t>
            </a:r>
            <a:endParaRPr lang="it-IT" sz="2000" b="1" dirty="0">
              <a:latin typeface="Geometr231 Lt BT" pitchFamily="34" charset="0"/>
            </a:endParaRPr>
          </a:p>
        </p:txBody>
      </p:sp>
      <p:sp>
        <p:nvSpPr>
          <p:cNvPr id="12" name="CasellaDiTesto 11"/>
          <p:cNvSpPr txBox="1"/>
          <p:nvPr/>
        </p:nvSpPr>
        <p:spPr>
          <a:xfrm>
            <a:off x="3571868" y="4143380"/>
            <a:ext cx="748923" cy="400110"/>
          </a:xfrm>
          <a:prstGeom prst="rect">
            <a:avLst/>
          </a:prstGeom>
          <a:noFill/>
        </p:spPr>
        <p:txBody>
          <a:bodyPr wrap="none" rtlCol="0">
            <a:spAutoFit/>
          </a:bodyPr>
          <a:lstStyle/>
          <a:p>
            <a:r>
              <a:rPr lang="it-IT" sz="2000" b="1" dirty="0" smtClean="0">
                <a:latin typeface="Geometr231 Lt BT" pitchFamily="34" charset="0"/>
              </a:rPr>
              <a:t>M </a:t>
            </a:r>
            <a:r>
              <a:rPr lang="it-IT" sz="2000" b="1" dirty="0" err="1" smtClean="0">
                <a:latin typeface="Geometr231 Lt BT" pitchFamily="34" charset="0"/>
              </a:rPr>
              <a:t>pre</a:t>
            </a:r>
            <a:endParaRPr lang="it-IT" sz="2000" b="1" dirty="0">
              <a:latin typeface="Geometr231 Lt BT"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857251" y="1571625"/>
            <a:ext cx="4643444" cy="1143000"/>
          </a:xfrm>
          <a:solidFill>
            <a:schemeClr val="bg1">
              <a:alpha val="79000"/>
            </a:schemeClr>
          </a:solidFill>
        </p:spPr>
        <p:txBody>
          <a:bodyPr/>
          <a:lstStyle/>
          <a:p>
            <a:pPr>
              <a:defRPr/>
            </a:pPr>
            <a:r>
              <a:rPr lang="it-IT" dirty="0" smtClean="0"/>
              <a:t>Le analisi geografiche </a:t>
            </a:r>
            <a:endParaRPr lang="it-IT" dirty="0"/>
          </a:p>
        </p:txBody>
      </p:sp>
      <p:sp>
        <p:nvSpPr>
          <p:cNvPr id="3" name="Segnaposto data 2"/>
          <p:cNvSpPr>
            <a:spLocks noGrp="1"/>
          </p:cNvSpPr>
          <p:nvPr>
            <p:ph type="dt" sz="half" idx="10"/>
          </p:nvPr>
        </p:nvSpPr>
        <p:spPr/>
        <p:txBody>
          <a:bodyPr/>
          <a:lstStyle/>
          <a:p>
            <a:pPr>
              <a:defRPr/>
            </a:pPr>
            <a:r>
              <a:rPr lang="it-IT" smtClean="0"/>
              <a:t>6 ottobre 2011</a:t>
            </a:r>
            <a:endParaRPr lang="en-US"/>
          </a:p>
        </p:txBody>
      </p:sp>
      <p:sp>
        <p:nvSpPr>
          <p:cNvPr id="4" name="Segnaposto numero diapositiva 3"/>
          <p:cNvSpPr>
            <a:spLocks noGrp="1"/>
          </p:cNvSpPr>
          <p:nvPr>
            <p:ph type="sldNum" sz="quarter" idx="12"/>
          </p:nvPr>
        </p:nvSpPr>
        <p:spPr/>
        <p:txBody>
          <a:bodyPr/>
          <a:lstStyle/>
          <a:p>
            <a:pPr>
              <a:defRPr/>
            </a:pPr>
            <a:fld id="{D8C01B90-7D50-484E-A963-857004056175}" type="slidenum">
              <a:rPr lang="en-US" smtClean="0"/>
              <a:pPr>
                <a:defRPr/>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3">
                <a:shade val="45000"/>
                <a:satMod val="135000"/>
              </a:schemeClr>
              <a:prstClr val="white"/>
            </a:duotone>
          </a:blip>
          <a:srcRect/>
          <a:stretch>
            <a:fillRect t="-51000" b="-5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214414" y="274638"/>
            <a:ext cx="7720036" cy="1143000"/>
          </a:xfrm>
        </p:spPr>
        <p:txBody>
          <a:bodyPr>
            <a:noAutofit/>
          </a:bodyPr>
          <a:lstStyle/>
          <a:p>
            <a:r>
              <a:rPr lang="it-IT" sz="3600" b="1" dirty="0" smtClean="0"/>
              <a:t>SIR stadio 0 per comune, periodo 2006-2008 </a:t>
            </a:r>
            <a:endParaRPr lang="it-IT" sz="3600" b="1" dirty="0"/>
          </a:p>
        </p:txBody>
      </p:sp>
      <p:sp>
        <p:nvSpPr>
          <p:cNvPr id="4" name="Segnaposto data 3"/>
          <p:cNvSpPr>
            <a:spLocks noGrp="1"/>
          </p:cNvSpPr>
          <p:nvPr>
            <p:ph type="dt" sz="half" idx="10"/>
          </p:nvPr>
        </p:nvSpPr>
        <p:spPr>
          <a:xfrm>
            <a:off x="3571868" y="6286520"/>
            <a:ext cx="2133600" cy="476250"/>
          </a:xfrm>
        </p:spPr>
        <p:txBody>
          <a:bodyPr/>
          <a:lstStyle/>
          <a:p>
            <a:pPr>
              <a:defRPr/>
            </a:pPr>
            <a:r>
              <a:rPr lang="it-IT" smtClean="0"/>
              <a:t>6 ottobre 2011</a:t>
            </a:r>
            <a:endParaRPr lang="en-US"/>
          </a:p>
        </p:txBody>
      </p:sp>
      <p:sp>
        <p:nvSpPr>
          <p:cNvPr id="5" name="Segnaposto numero diapositiva 4"/>
          <p:cNvSpPr>
            <a:spLocks noGrp="1"/>
          </p:cNvSpPr>
          <p:nvPr>
            <p:ph type="sldNum" sz="quarter" idx="12"/>
          </p:nvPr>
        </p:nvSpPr>
        <p:spPr/>
        <p:txBody>
          <a:bodyPr/>
          <a:lstStyle/>
          <a:p>
            <a:pPr>
              <a:defRPr/>
            </a:pPr>
            <a:fld id="{D8C01B90-7D50-484E-A963-857004056175}" type="slidenum">
              <a:rPr lang="en-US" smtClean="0"/>
              <a:pPr>
                <a:defRPr/>
              </a:pPr>
              <a:t>18</a:t>
            </a:fld>
            <a:endParaRPr lang="en-US"/>
          </a:p>
        </p:txBody>
      </p:sp>
      <p:sp>
        <p:nvSpPr>
          <p:cNvPr id="8" name="CasellaDiTesto 7"/>
          <p:cNvSpPr txBox="1"/>
          <p:nvPr/>
        </p:nvSpPr>
        <p:spPr>
          <a:xfrm>
            <a:off x="2428860" y="5357826"/>
            <a:ext cx="915635" cy="369332"/>
          </a:xfrm>
          <a:prstGeom prst="rect">
            <a:avLst/>
          </a:prstGeom>
          <a:noFill/>
        </p:spPr>
        <p:txBody>
          <a:bodyPr wrap="none" rtlCol="0">
            <a:spAutoFit/>
          </a:bodyPr>
          <a:lstStyle/>
          <a:p>
            <a:r>
              <a:rPr lang="it-IT" dirty="0" smtClean="0">
                <a:solidFill>
                  <a:schemeClr val="accent6">
                    <a:lumMod val="50000"/>
                  </a:schemeClr>
                </a:solidFill>
              </a:rPr>
              <a:t>maschi</a:t>
            </a:r>
            <a:endParaRPr lang="it-IT" dirty="0">
              <a:solidFill>
                <a:schemeClr val="accent6">
                  <a:lumMod val="50000"/>
                </a:schemeClr>
              </a:solidFill>
            </a:endParaRPr>
          </a:p>
        </p:txBody>
      </p:sp>
      <p:sp>
        <p:nvSpPr>
          <p:cNvPr id="9" name="CasellaDiTesto 8"/>
          <p:cNvSpPr txBox="1"/>
          <p:nvPr/>
        </p:nvSpPr>
        <p:spPr>
          <a:xfrm>
            <a:off x="5929322" y="5357826"/>
            <a:ext cx="1069524" cy="369332"/>
          </a:xfrm>
          <a:prstGeom prst="rect">
            <a:avLst/>
          </a:prstGeom>
          <a:noFill/>
        </p:spPr>
        <p:txBody>
          <a:bodyPr wrap="none" rtlCol="0">
            <a:spAutoFit/>
          </a:bodyPr>
          <a:lstStyle/>
          <a:p>
            <a:r>
              <a:rPr lang="it-IT" dirty="0" smtClean="0">
                <a:solidFill>
                  <a:schemeClr val="accent3">
                    <a:lumMod val="50000"/>
                  </a:schemeClr>
                </a:solidFill>
              </a:rPr>
              <a:t>femmine</a:t>
            </a:r>
            <a:endParaRPr lang="it-IT" dirty="0">
              <a:solidFill>
                <a:schemeClr val="accent3">
                  <a:lumMod val="50000"/>
                </a:schemeClr>
              </a:solidFill>
            </a:endParaRPr>
          </a:p>
        </p:txBody>
      </p:sp>
      <p:pic>
        <p:nvPicPr>
          <p:cNvPr id="70660" name="Picture 4"/>
          <p:cNvPicPr>
            <a:picLocks noGrp="1" noChangeAspect="1" noChangeArrowheads="1"/>
          </p:cNvPicPr>
          <p:nvPr>
            <p:ph idx="1"/>
          </p:nvPr>
        </p:nvPicPr>
        <p:blipFill>
          <a:blip r:embed="rId3" cstate="print"/>
          <a:srcRect/>
          <a:stretch>
            <a:fillRect/>
          </a:stretch>
        </p:blipFill>
        <p:spPr bwMode="auto">
          <a:xfrm>
            <a:off x="1283351" y="1785926"/>
            <a:ext cx="3398055" cy="3500462"/>
          </a:xfrm>
          <a:prstGeom prst="rect">
            <a:avLst/>
          </a:prstGeom>
          <a:noFill/>
          <a:ln w="9525">
            <a:noFill/>
            <a:miter lim="800000"/>
            <a:headEnd/>
            <a:tailEnd/>
          </a:ln>
          <a:effectLst/>
        </p:spPr>
      </p:pic>
      <p:pic>
        <p:nvPicPr>
          <p:cNvPr id="70661" name="Picture 5"/>
          <p:cNvPicPr>
            <a:picLocks noChangeAspect="1" noChangeArrowheads="1"/>
          </p:cNvPicPr>
          <p:nvPr/>
        </p:nvPicPr>
        <p:blipFill>
          <a:blip r:embed="rId4" cstate="print"/>
          <a:srcRect/>
          <a:stretch>
            <a:fillRect/>
          </a:stretch>
        </p:blipFill>
        <p:spPr bwMode="auto">
          <a:xfrm>
            <a:off x="4857752" y="1857364"/>
            <a:ext cx="3331516" cy="3429024"/>
          </a:xfrm>
          <a:prstGeom prst="rect">
            <a:avLst/>
          </a:prstGeom>
          <a:noFill/>
          <a:ln w="9525">
            <a:noFill/>
            <a:miter lim="800000"/>
            <a:headEnd/>
            <a:tailEnd/>
          </a:ln>
          <a:effectLst/>
        </p:spPr>
      </p:pic>
      <p:sp>
        <p:nvSpPr>
          <p:cNvPr id="12" name="Ovale 11"/>
          <p:cNvSpPr/>
          <p:nvPr/>
        </p:nvSpPr>
        <p:spPr>
          <a:xfrm>
            <a:off x="1928794" y="2928934"/>
            <a:ext cx="1285884" cy="1143008"/>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p:cNvSpPr/>
          <p:nvPr/>
        </p:nvSpPr>
        <p:spPr>
          <a:xfrm>
            <a:off x="2571736" y="4071942"/>
            <a:ext cx="1143008" cy="1000132"/>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Ovale 13"/>
          <p:cNvSpPr/>
          <p:nvPr/>
        </p:nvSpPr>
        <p:spPr>
          <a:xfrm>
            <a:off x="5500694" y="2857496"/>
            <a:ext cx="1357322" cy="1285884"/>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p:cNvSpPr/>
          <p:nvPr/>
        </p:nvSpPr>
        <p:spPr>
          <a:xfrm>
            <a:off x="6072198" y="4143380"/>
            <a:ext cx="1143008" cy="1000132"/>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7" name="Connettore 1 16"/>
          <p:cNvCxnSpPr/>
          <p:nvPr/>
        </p:nvCxnSpPr>
        <p:spPr>
          <a:xfrm>
            <a:off x="3428992" y="5000636"/>
            <a:ext cx="1000132" cy="928694"/>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rot="5400000">
            <a:off x="4214810" y="4286256"/>
            <a:ext cx="1857388" cy="142876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rot="10800000" flipV="1">
            <a:off x="4429124" y="4929198"/>
            <a:ext cx="1714512" cy="1000132"/>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Connettore 1 24"/>
          <p:cNvCxnSpPr/>
          <p:nvPr/>
        </p:nvCxnSpPr>
        <p:spPr>
          <a:xfrm rot="16200000" flipH="1">
            <a:off x="3500430" y="5000636"/>
            <a:ext cx="1071570" cy="785818"/>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Connettore 1 27"/>
          <p:cNvCxnSpPr>
            <a:stCxn id="12" idx="5"/>
            <a:endCxn id="13" idx="0"/>
          </p:cNvCxnSpPr>
          <p:nvPr/>
        </p:nvCxnSpPr>
        <p:spPr>
          <a:xfrm rot="16200000" flipH="1">
            <a:off x="3001107" y="3929809"/>
            <a:ext cx="167390" cy="116875"/>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4" name="CasellaDiTesto 33"/>
          <p:cNvSpPr txBox="1"/>
          <p:nvPr/>
        </p:nvSpPr>
        <p:spPr>
          <a:xfrm>
            <a:off x="3857620" y="5929330"/>
            <a:ext cx="3858749" cy="584775"/>
          </a:xfrm>
          <a:prstGeom prst="rect">
            <a:avLst/>
          </a:prstGeom>
          <a:noFill/>
        </p:spPr>
        <p:txBody>
          <a:bodyPr wrap="none" rtlCol="0">
            <a:spAutoFit/>
          </a:bodyPr>
          <a:lstStyle/>
          <a:p>
            <a:r>
              <a:rPr lang="it-IT" sz="3200" b="1" dirty="0" smtClean="0">
                <a:solidFill>
                  <a:schemeClr val="accent3">
                    <a:lumMod val="50000"/>
                  </a:schemeClr>
                </a:solidFill>
                <a:latin typeface="Geometr231 Lt BT" pitchFamily="34" charset="0"/>
              </a:rPr>
              <a:t>Aree urbane o USL 2 e 4</a:t>
            </a:r>
            <a:endParaRPr lang="it-IT" sz="3200" b="1" dirty="0">
              <a:solidFill>
                <a:schemeClr val="accent3">
                  <a:lumMod val="50000"/>
                </a:schemeClr>
              </a:solidFill>
              <a:latin typeface="Geometr231 Lt BT"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3">
                <a:shade val="45000"/>
                <a:satMod val="135000"/>
              </a:schemeClr>
              <a:prstClr val="white"/>
            </a:duotone>
          </a:blip>
          <a:srcRect/>
          <a:stretch>
            <a:fillRect t="-51000" b="-5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285852" y="142852"/>
            <a:ext cx="7499350" cy="1011222"/>
          </a:xfrm>
        </p:spPr>
        <p:txBody>
          <a:bodyPr/>
          <a:lstStyle/>
          <a:p>
            <a:r>
              <a:rPr lang="it-IT" dirty="0" smtClean="0"/>
              <a:t>… o per sezione di censimento</a:t>
            </a:r>
            <a:endParaRPr lang="it-IT" dirty="0"/>
          </a:p>
        </p:txBody>
      </p:sp>
      <p:sp>
        <p:nvSpPr>
          <p:cNvPr id="4" name="Segnaposto data 3"/>
          <p:cNvSpPr>
            <a:spLocks noGrp="1"/>
          </p:cNvSpPr>
          <p:nvPr>
            <p:ph type="dt" sz="half" idx="10"/>
          </p:nvPr>
        </p:nvSpPr>
        <p:spPr/>
        <p:txBody>
          <a:bodyPr/>
          <a:lstStyle/>
          <a:p>
            <a:pPr>
              <a:defRPr/>
            </a:pPr>
            <a:r>
              <a:rPr lang="it-IT" smtClean="0"/>
              <a:t>6 ottobre 2011</a:t>
            </a:r>
            <a:endParaRPr lang="en-US"/>
          </a:p>
        </p:txBody>
      </p:sp>
      <p:sp>
        <p:nvSpPr>
          <p:cNvPr id="5" name="Segnaposto numero diapositiva 4"/>
          <p:cNvSpPr>
            <a:spLocks noGrp="1"/>
          </p:cNvSpPr>
          <p:nvPr>
            <p:ph type="sldNum" sz="quarter" idx="12"/>
          </p:nvPr>
        </p:nvSpPr>
        <p:spPr/>
        <p:txBody>
          <a:bodyPr/>
          <a:lstStyle/>
          <a:p>
            <a:pPr>
              <a:defRPr/>
            </a:pPr>
            <a:fld id="{D8C01B90-7D50-484E-A963-857004056175}" type="slidenum">
              <a:rPr lang="en-US" smtClean="0"/>
              <a:pPr>
                <a:defRPr/>
              </a:pPr>
              <a:t>19</a:t>
            </a:fld>
            <a:endParaRPr lang="en-US"/>
          </a:p>
        </p:txBody>
      </p:sp>
      <p:pic>
        <p:nvPicPr>
          <p:cNvPr id="71683" name="Picture 3"/>
          <p:cNvPicPr>
            <a:picLocks noGrp="1" noChangeAspect="1" noChangeArrowheads="1"/>
          </p:cNvPicPr>
          <p:nvPr>
            <p:ph idx="1"/>
          </p:nvPr>
        </p:nvPicPr>
        <p:blipFill>
          <a:blip r:embed="rId3" cstate="print"/>
          <a:srcRect/>
          <a:stretch>
            <a:fillRect/>
          </a:stretch>
        </p:blipFill>
        <p:spPr bwMode="auto">
          <a:xfrm>
            <a:off x="2500298" y="1142984"/>
            <a:ext cx="5452175" cy="4071966"/>
          </a:xfrm>
          <a:prstGeom prst="rect">
            <a:avLst/>
          </a:prstGeom>
          <a:noFill/>
          <a:ln w="9525">
            <a:noFill/>
            <a:miter lim="800000"/>
            <a:headEnd/>
            <a:tailEnd/>
          </a:ln>
          <a:effectLst/>
        </p:spPr>
      </p:pic>
      <p:sp>
        <p:nvSpPr>
          <p:cNvPr id="8" name="CasellaDiTesto 7"/>
          <p:cNvSpPr txBox="1"/>
          <p:nvPr/>
        </p:nvSpPr>
        <p:spPr>
          <a:xfrm>
            <a:off x="1142976" y="5286388"/>
            <a:ext cx="7858180" cy="1200329"/>
          </a:xfrm>
          <a:prstGeom prst="rect">
            <a:avLst/>
          </a:prstGeom>
          <a:noFill/>
        </p:spPr>
        <p:txBody>
          <a:bodyPr wrap="square" rtlCol="0">
            <a:spAutoFit/>
          </a:bodyPr>
          <a:lstStyle/>
          <a:p>
            <a:r>
              <a:rPr lang="it-IT" sz="3600" b="1" dirty="0" smtClean="0">
                <a:latin typeface="Geometr231 Lt BT" pitchFamily="34" charset="0"/>
              </a:rPr>
              <a:t>Questo sistema potrebbe essere maggiormente utile nella individuazione di aree di bassa adesione </a:t>
            </a:r>
            <a:endParaRPr lang="it-IT" sz="3600" b="1" dirty="0">
              <a:latin typeface="Geometr231 Lt BT"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6">
                <a:shade val="45000"/>
                <a:satMod val="135000"/>
              </a:schemeClr>
              <a:prstClr val="white"/>
            </a:duotone>
          </a:blip>
          <a:srcRect/>
          <a:stretch>
            <a:fillRect t="-51000" b="-5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435100" y="142852"/>
            <a:ext cx="7499350" cy="1143000"/>
          </a:xfrm>
        </p:spPr>
        <p:txBody>
          <a:bodyPr/>
          <a:lstStyle/>
          <a:p>
            <a:r>
              <a:rPr lang="it-IT" b="1" dirty="0" smtClean="0"/>
              <a:t>Misurare l’impatto dello screening</a:t>
            </a:r>
            <a:endParaRPr lang="it-IT" b="1" dirty="0"/>
          </a:p>
        </p:txBody>
      </p:sp>
      <p:sp>
        <p:nvSpPr>
          <p:cNvPr id="3" name="Segnaposto contenuto 2"/>
          <p:cNvSpPr>
            <a:spLocks noGrp="1"/>
          </p:cNvSpPr>
          <p:nvPr>
            <p:ph idx="1"/>
          </p:nvPr>
        </p:nvSpPr>
        <p:spPr>
          <a:xfrm>
            <a:off x="1423996" y="1323980"/>
            <a:ext cx="7577160" cy="4891102"/>
          </a:xfrm>
        </p:spPr>
        <p:txBody>
          <a:bodyPr/>
          <a:lstStyle/>
          <a:p>
            <a:r>
              <a:rPr lang="it-IT" dirty="0" smtClean="0"/>
              <a:t>Fornire un quadro epidemiologico dettagliato </a:t>
            </a:r>
          </a:p>
          <a:p>
            <a:r>
              <a:rPr lang="it-IT" dirty="0" smtClean="0"/>
              <a:t>Esaminare le variazioni degli indicatori epidemiologici in seguito alla introduzione dello screening</a:t>
            </a:r>
          </a:p>
          <a:p>
            <a:r>
              <a:rPr lang="it-IT" dirty="0" smtClean="0"/>
              <a:t>Misurare direttamente i risultati dell’intervento di screening ricostruendo la storia individuale</a:t>
            </a:r>
          </a:p>
          <a:p>
            <a:r>
              <a:rPr lang="it-IT" dirty="0" smtClean="0"/>
              <a:t>Definire una serie di indicatori condivisi di processo e risultato (salute) per una valutazione fine </a:t>
            </a:r>
          </a:p>
          <a:p>
            <a:r>
              <a:rPr lang="it-IT" dirty="0" smtClean="0"/>
              <a:t>Confrontare l’intervento tra servizi di screening regionali e con servizi extraregionali</a:t>
            </a:r>
            <a:endParaRPr lang="it-IT" dirty="0"/>
          </a:p>
        </p:txBody>
      </p:sp>
      <p:sp>
        <p:nvSpPr>
          <p:cNvPr id="4" name="Segnaposto data 3"/>
          <p:cNvSpPr>
            <a:spLocks noGrp="1"/>
          </p:cNvSpPr>
          <p:nvPr>
            <p:ph type="dt" sz="half" idx="10"/>
          </p:nvPr>
        </p:nvSpPr>
        <p:spPr/>
        <p:txBody>
          <a:bodyPr/>
          <a:lstStyle/>
          <a:p>
            <a:pPr>
              <a:defRPr/>
            </a:pPr>
            <a:r>
              <a:rPr lang="it-IT" smtClean="0"/>
              <a:t>6 ottobre 2011</a:t>
            </a:r>
            <a:endParaRPr lang="en-US" dirty="0"/>
          </a:p>
        </p:txBody>
      </p:sp>
      <p:sp>
        <p:nvSpPr>
          <p:cNvPr id="5" name="Segnaposto numero diapositiva 4"/>
          <p:cNvSpPr>
            <a:spLocks noGrp="1"/>
          </p:cNvSpPr>
          <p:nvPr>
            <p:ph type="sldNum" sz="quarter" idx="12"/>
          </p:nvPr>
        </p:nvSpPr>
        <p:spPr/>
        <p:txBody>
          <a:bodyPr/>
          <a:lstStyle/>
          <a:p>
            <a:pPr>
              <a:defRPr/>
            </a:pPr>
            <a:fld id="{D8C01B90-7D50-484E-A963-857004056175}"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4">
                <a:shade val="45000"/>
                <a:satMod val="135000"/>
              </a:schemeClr>
              <a:prstClr val="white"/>
            </a:duotone>
          </a:blip>
          <a:srcRect/>
          <a:stretch>
            <a:fillRect t="-51000" b="-51000"/>
          </a:stretch>
        </a:blipFill>
        <a:effectLst/>
      </p:bgPr>
    </p:bg>
    <p:spTree>
      <p:nvGrpSpPr>
        <p:cNvPr id="1" name=""/>
        <p:cNvGrpSpPr/>
        <p:nvPr/>
      </p:nvGrpSpPr>
      <p:grpSpPr>
        <a:xfrm>
          <a:off x="0" y="0"/>
          <a:ext cx="0" cy="0"/>
          <a:chOff x="0" y="0"/>
          <a:chExt cx="0" cy="0"/>
        </a:xfrm>
      </p:grpSpPr>
      <p:cxnSp>
        <p:nvCxnSpPr>
          <p:cNvPr id="34" name="Connettore 2 33"/>
          <p:cNvCxnSpPr>
            <a:stCxn id="16" idx="0"/>
            <a:endCxn id="11" idx="2"/>
          </p:cNvCxnSpPr>
          <p:nvPr/>
        </p:nvCxnSpPr>
        <p:spPr>
          <a:xfrm rot="16200000" flipV="1">
            <a:off x="5485298" y="2327723"/>
            <a:ext cx="862620" cy="1988240"/>
          </a:xfrm>
          <a:prstGeom prst="straightConnector1">
            <a:avLst/>
          </a:prstGeom>
          <a:ln w="381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Connettore 2 24"/>
          <p:cNvCxnSpPr>
            <a:stCxn id="17" idx="0"/>
          </p:cNvCxnSpPr>
          <p:nvPr/>
        </p:nvCxnSpPr>
        <p:spPr>
          <a:xfrm rot="5400000" flipH="1" flipV="1">
            <a:off x="4079090" y="3545995"/>
            <a:ext cx="1467161" cy="233040"/>
          </a:xfrm>
          <a:prstGeom prst="straightConnector1">
            <a:avLst/>
          </a:prstGeom>
          <a:ln w="381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p:txBody>
          <a:bodyPr>
            <a:normAutofit fontScale="90000"/>
          </a:bodyPr>
          <a:lstStyle/>
          <a:p>
            <a:pPr eaLnBrk="1" hangingPunct="1">
              <a:defRPr/>
            </a:pPr>
            <a:r>
              <a:rPr lang="it-IT" b="1" dirty="0" smtClean="0">
                <a:latin typeface="Geometr231 Lt BT" pitchFamily="34" charset="0"/>
              </a:rPr>
              <a:t>La collaborazione registro-servizi di screening</a:t>
            </a:r>
            <a:endParaRPr lang="it-IT" b="1" dirty="0">
              <a:latin typeface="Geometr231 Lt BT" pitchFamily="34" charset="0"/>
            </a:endParaRPr>
          </a:p>
        </p:txBody>
      </p:sp>
      <p:sp>
        <p:nvSpPr>
          <p:cNvPr id="4" name="Segnaposto data 3"/>
          <p:cNvSpPr>
            <a:spLocks noGrp="1"/>
          </p:cNvSpPr>
          <p:nvPr>
            <p:ph type="dt" sz="quarter" idx="10"/>
          </p:nvPr>
        </p:nvSpPr>
        <p:spPr/>
        <p:txBody>
          <a:bodyPr/>
          <a:lstStyle/>
          <a:p>
            <a:pPr>
              <a:defRPr/>
            </a:pPr>
            <a:r>
              <a:rPr lang="it-IT" smtClean="0"/>
              <a:t>6 ottobre 2011</a:t>
            </a:r>
            <a:endParaRPr lang="en-US" dirty="0"/>
          </a:p>
        </p:txBody>
      </p:sp>
      <p:sp>
        <p:nvSpPr>
          <p:cNvPr id="5" name="Segnaposto numero diapositiva 4"/>
          <p:cNvSpPr>
            <a:spLocks noGrp="1"/>
          </p:cNvSpPr>
          <p:nvPr>
            <p:ph type="sldNum" sz="quarter" idx="12"/>
          </p:nvPr>
        </p:nvSpPr>
        <p:spPr/>
        <p:txBody>
          <a:bodyPr/>
          <a:lstStyle/>
          <a:p>
            <a:pPr>
              <a:defRPr/>
            </a:pPr>
            <a:fld id="{DD7C5AEC-4AD4-4C28-8361-F88125E5D008}" type="slidenum">
              <a:rPr lang="en-US" smtClean="0"/>
              <a:pPr>
                <a:defRPr/>
              </a:pPr>
              <a:t>20</a:t>
            </a:fld>
            <a:endParaRPr lang="en-US"/>
          </a:p>
        </p:txBody>
      </p:sp>
      <p:sp>
        <p:nvSpPr>
          <p:cNvPr id="11" name="CasellaDiTesto 10"/>
          <p:cNvSpPr txBox="1"/>
          <p:nvPr/>
        </p:nvSpPr>
        <p:spPr>
          <a:xfrm>
            <a:off x="4071934" y="2428868"/>
            <a:ext cx="1701107" cy="461665"/>
          </a:xfrm>
          <a:prstGeom prst="rect">
            <a:avLst/>
          </a:prstGeom>
          <a:noFill/>
        </p:spPr>
        <p:txBody>
          <a:bodyPr wrap="none" rtlCol="0">
            <a:spAutoFit/>
          </a:bodyPr>
          <a:lstStyle/>
          <a:p>
            <a:r>
              <a:rPr lang="it-IT" sz="2400" b="1" dirty="0" smtClean="0">
                <a:latin typeface="Geometr231 Lt BT" pitchFamily="34" charset="0"/>
              </a:rPr>
              <a:t>Registro Tumori</a:t>
            </a:r>
            <a:endParaRPr lang="it-IT" sz="2400" b="1" dirty="0">
              <a:latin typeface="Geometr231 Lt BT" pitchFamily="34" charset="0"/>
            </a:endParaRPr>
          </a:p>
        </p:txBody>
      </p:sp>
      <p:sp>
        <p:nvSpPr>
          <p:cNvPr id="10" name="CasellaDiTesto 9"/>
          <p:cNvSpPr txBox="1"/>
          <p:nvPr/>
        </p:nvSpPr>
        <p:spPr>
          <a:xfrm>
            <a:off x="1571604" y="1571612"/>
            <a:ext cx="2820067" cy="461665"/>
          </a:xfrm>
          <a:prstGeom prst="rect">
            <a:avLst/>
          </a:prstGeom>
          <a:noFill/>
        </p:spPr>
        <p:txBody>
          <a:bodyPr wrap="none" rtlCol="0">
            <a:spAutoFit/>
          </a:bodyPr>
          <a:lstStyle/>
          <a:p>
            <a:r>
              <a:rPr lang="it-IT" sz="2400" b="1" dirty="0" smtClean="0">
                <a:latin typeface="Geometr231 Lt BT" pitchFamily="34" charset="0"/>
              </a:rPr>
              <a:t>Servizio di screening </a:t>
            </a:r>
            <a:r>
              <a:rPr lang="it-IT" sz="2400" b="1" dirty="0" err="1" smtClean="0">
                <a:latin typeface="Geometr231 Lt BT" pitchFamily="34" charset="0"/>
              </a:rPr>
              <a:t>usl</a:t>
            </a:r>
            <a:r>
              <a:rPr lang="it-IT" sz="2400" b="1" dirty="0" smtClean="0">
                <a:latin typeface="Geometr231 Lt BT" pitchFamily="34" charset="0"/>
              </a:rPr>
              <a:t> 1</a:t>
            </a:r>
            <a:endParaRPr lang="it-IT" sz="2400" b="1" dirty="0">
              <a:latin typeface="Geometr231 Lt BT" pitchFamily="34" charset="0"/>
            </a:endParaRPr>
          </a:p>
        </p:txBody>
      </p:sp>
      <p:sp>
        <p:nvSpPr>
          <p:cNvPr id="15" name="CasellaDiTesto 14"/>
          <p:cNvSpPr txBox="1"/>
          <p:nvPr/>
        </p:nvSpPr>
        <p:spPr>
          <a:xfrm>
            <a:off x="3143240" y="3110211"/>
            <a:ext cx="2820067" cy="461665"/>
          </a:xfrm>
          <a:prstGeom prst="rect">
            <a:avLst/>
          </a:prstGeom>
          <a:solidFill>
            <a:schemeClr val="bg1">
              <a:lumMod val="95000"/>
              <a:alpha val="71000"/>
            </a:schemeClr>
          </a:solidFill>
        </p:spPr>
        <p:txBody>
          <a:bodyPr wrap="none" rtlCol="0">
            <a:spAutoFit/>
          </a:bodyPr>
          <a:lstStyle/>
          <a:p>
            <a:r>
              <a:rPr lang="it-IT" sz="2400" b="1" dirty="0" smtClean="0">
                <a:latin typeface="Geometr231 Lt BT" pitchFamily="34" charset="0"/>
              </a:rPr>
              <a:t>Servizio di screening </a:t>
            </a:r>
            <a:r>
              <a:rPr lang="it-IT" sz="2400" b="1" dirty="0" err="1" smtClean="0">
                <a:latin typeface="Geometr231 Lt BT" pitchFamily="34" charset="0"/>
              </a:rPr>
              <a:t>usl</a:t>
            </a:r>
            <a:r>
              <a:rPr lang="it-IT" sz="2400" b="1" dirty="0" smtClean="0">
                <a:latin typeface="Geometr231 Lt BT" pitchFamily="34" charset="0"/>
              </a:rPr>
              <a:t> 2</a:t>
            </a:r>
            <a:endParaRPr lang="it-IT" sz="2400" b="1" dirty="0">
              <a:latin typeface="Geometr231 Lt BT" pitchFamily="34" charset="0"/>
            </a:endParaRPr>
          </a:p>
        </p:txBody>
      </p:sp>
      <p:sp>
        <p:nvSpPr>
          <p:cNvPr id="16" name="CasellaDiTesto 15"/>
          <p:cNvSpPr txBox="1"/>
          <p:nvPr/>
        </p:nvSpPr>
        <p:spPr>
          <a:xfrm>
            <a:off x="5500694" y="3753153"/>
            <a:ext cx="2820067" cy="461665"/>
          </a:xfrm>
          <a:prstGeom prst="rect">
            <a:avLst/>
          </a:prstGeom>
          <a:noFill/>
        </p:spPr>
        <p:txBody>
          <a:bodyPr wrap="none" rtlCol="0">
            <a:spAutoFit/>
          </a:bodyPr>
          <a:lstStyle/>
          <a:p>
            <a:r>
              <a:rPr lang="it-IT" sz="2400" b="1" dirty="0" smtClean="0">
                <a:latin typeface="Geometr231 Lt BT" pitchFamily="34" charset="0"/>
              </a:rPr>
              <a:t>Servizio di screening </a:t>
            </a:r>
            <a:r>
              <a:rPr lang="it-IT" sz="2400" b="1" dirty="0" err="1" smtClean="0">
                <a:latin typeface="Geometr231 Lt BT" pitchFamily="34" charset="0"/>
              </a:rPr>
              <a:t>usl</a:t>
            </a:r>
            <a:r>
              <a:rPr lang="it-IT" sz="2400" b="1" dirty="0" smtClean="0">
                <a:latin typeface="Geometr231 Lt BT" pitchFamily="34" charset="0"/>
              </a:rPr>
              <a:t> 3</a:t>
            </a:r>
            <a:endParaRPr lang="it-IT" sz="2400" b="1" dirty="0">
              <a:latin typeface="Geometr231 Lt BT" pitchFamily="34" charset="0"/>
            </a:endParaRPr>
          </a:p>
        </p:txBody>
      </p:sp>
      <p:sp>
        <p:nvSpPr>
          <p:cNvPr id="17" name="CasellaDiTesto 16"/>
          <p:cNvSpPr txBox="1"/>
          <p:nvPr/>
        </p:nvSpPr>
        <p:spPr>
          <a:xfrm>
            <a:off x="3286116" y="4396095"/>
            <a:ext cx="2820067" cy="461665"/>
          </a:xfrm>
          <a:prstGeom prst="rect">
            <a:avLst/>
          </a:prstGeom>
          <a:noFill/>
        </p:spPr>
        <p:txBody>
          <a:bodyPr wrap="none" rtlCol="0">
            <a:spAutoFit/>
          </a:bodyPr>
          <a:lstStyle/>
          <a:p>
            <a:r>
              <a:rPr lang="it-IT" sz="2400" b="1" dirty="0" smtClean="0">
                <a:latin typeface="Geometr231 Lt BT" pitchFamily="34" charset="0"/>
              </a:rPr>
              <a:t>Servizio di screening </a:t>
            </a:r>
            <a:r>
              <a:rPr lang="it-IT" sz="2400" b="1" dirty="0" err="1" smtClean="0">
                <a:latin typeface="Geometr231 Lt BT" pitchFamily="34" charset="0"/>
              </a:rPr>
              <a:t>usl</a:t>
            </a:r>
            <a:r>
              <a:rPr lang="it-IT" sz="2400" b="1" dirty="0" smtClean="0">
                <a:latin typeface="Geometr231 Lt BT" pitchFamily="34" charset="0"/>
              </a:rPr>
              <a:t> 4</a:t>
            </a:r>
            <a:endParaRPr lang="it-IT" sz="2400" b="1" dirty="0">
              <a:latin typeface="Geometr231 Lt BT" pitchFamily="34" charset="0"/>
            </a:endParaRPr>
          </a:p>
        </p:txBody>
      </p:sp>
      <p:cxnSp>
        <p:nvCxnSpPr>
          <p:cNvPr id="19" name="Connettore 2 18"/>
          <p:cNvCxnSpPr>
            <a:stCxn id="11" idx="2"/>
            <a:endCxn id="15" idx="0"/>
          </p:cNvCxnSpPr>
          <p:nvPr/>
        </p:nvCxnSpPr>
        <p:spPr>
          <a:xfrm rot="5400000">
            <a:off x="4628042" y="2815765"/>
            <a:ext cx="219678" cy="369214"/>
          </a:xfrm>
          <a:prstGeom prst="straightConnector1">
            <a:avLst/>
          </a:prstGeom>
          <a:ln w="381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Connettore 2 19"/>
          <p:cNvCxnSpPr>
            <a:stCxn id="11" idx="0"/>
            <a:endCxn id="10" idx="2"/>
          </p:cNvCxnSpPr>
          <p:nvPr/>
        </p:nvCxnSpPr>
        <p:spPr>
          <a:xfrm rot="16200000" flipV="1">
            <a:off x="3754268" y="1260648"/>
            <a:ext cx="395591" cy="1940850"/>
          </a:xfrm>
          <a:prstGeom prst="straightConnector1">
            <a:avLst/>
          </a:prstGeom>
          <a:ln w="381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Connettore 1 38"/>
          <p:cNvCxnSpPr>
            <a:stCxn id="11" idx="3"/>
          </p:cNvCxnSpPr>
          <p:nvPr/>
        </p:nvCxnSpPr>
        <p:spPr>
          <a:xfrm flipV="1">
            <a:off x="5773041" y="2143116"/>
            <a:ext cx="727785" cy="516585"/>
          </a:xfrm>
          <a:prstGeom prst="line">
            <a:avLst/>
          </a:prstGeom>
          <a:ln w="25400">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42" name="Connettore 1 41"/>
          <p:cNvCxnSpPr/>
          <p:nvPr/>
        </p:nvCxnSpPr>
        <p:spPr>
          <a:xfrm>
            <a:off x="4714876" y="4929198"/>
            <a:ext cx="1000132" cy="554984"/>
          </a:xfrm>
          <a:prstGeom prst="line">
            <a:avLst/>
          </a:prstGeom>
          <a:ln w="25400">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45" name="CasellaDiTesto 44"/>
          <p:cNvSpPr txBox="1"/>
          <p:nvPr/>
        </p:nvSpPr>
        <p:spPr>
          <a:xfrm>
            <a:off x="6500826" y="1714488"/>
            <a:ext cx="2500330" cy="830997"/>
          </a:xfrm>
          <a:prstGeom prst="rect">
            <a:avLst/>
          </a:prstGeom>
          <a:noFill/>
        </p:spPr>
        <p:txBody>
          <a:bodyPr wrap="square" rtlCol="0">
            <a:spAutoFit/>
          </a:bodyPr>
          <a:lstStyle/>
          <a:p>
            <a:r>
              <a:rPr lang="it-IT" sz="2400" b="1" dirty="0" smtClean="0">
                <a:solidFill>
                  <a:schemeClr val="accent3">
                    <a:lumMod val="50000"/>
                  </a:schemeClr>
                </a:solidFill>
                <a:latin typeface="Geometr231 Lt BT" pitchFamily="34" charset="0"/>
              </a:rPr>
              <a:t>Dotato di un moderno sistema in rete</a:t>
            </a:r>
            <a:endParaRPr lang="it-IT" sz="2400" b="1" dirty="0">
              <a:solidFill>
                <a:schemeClr val="accent3">
                  <a:lumMod val="50000"/>
                </a:schemeClr>
              </a:solidFill>
              <a:latin typeface="Geometr231 Lt BT" pitchFamily="34" charset="0"/>
            </a:endParaRPr>
          </a:p>
        </p:txBody>
      </p:sp>
      <p:sp>
        <p:nvSpPr>
          <p:cNvPr id="46" name="CasellaDiTesto 45"/>
          <p:cNvSpPr txBox="1"/>
          <p:nvPr/>
        </p:nvSpPr>
        <p:spPr>
          <a:xfrm>
            <a:off x="5715008" y="5072074"/>
            <a:ext cx="2500330" cy="830997"/>
          </a:xfrm>
          <a:prstGeom prst="rect">
            <a:avLst/>
          </a:prstGeom>
          <a:noFill/>
        </p:spPr>
        <p:txBody>
          <a:bodyPr wrap="square" rtlCol="0">
            <a:spAutoFit/>
          </a:bodyPr>
          <a:lstStyle/>
          <a:p>
            <a:r>
              <a:rPr lang="it-IT" sz="2400" b="1" dirty="0" smtClean="0">
                <a:solidFill>
                  <a:schemeClr val="accent3">
                    <a:lumMod val="50000"/>
                  </a:schemeClr>
                </a:solidFill>
                <a:latin typeface="Geometr231 Lt BT" pitchFamily="34" charset="0"/>
              </a:rPr>
              <a:t>Dotati di un sistema informatico unico </a:t>
            </a:r>
            <a:endParaRPr lang="it-IT" sz="2400" b="1" dirty="0">
              <a:solidFill>
                <a:schemeClr val="accent3">
                  <a:lumMod val="50000"/>
                </a:schemeClr>
              </a:solidFill>
              <a:latin typeface="Geometr231 Lt BT" pitchFamily="34" charset="0"/>
            </a:endParaRPr>
          </a:p>
        </p:txBody>
      </p:sp>
      <p:cxnSp>
        <p:nvCxnSpPr>
          <p:cNvPr id="48" name="Connettore 2 47"/>
          <p:cNvCxnSpPr>
            <a:stCxn id="10" idx="2"/>
          </p:cNvCxnSpPr>
          <p:nvPr/>
        </p:nvCxnSpPr>
        <p:spPr>
          <a:xfrm rot="5400000">
            <a:off x="2043106" y="2061841"/>
            <a:ext cx="967097" cy="909968"/>
          </a:xfrm>
          <a:prstGeom prst="straightConnector1">
            <a:avLst/>
          </a:prstGeom>
          <a:ln w="25400">
            <a:solidFill>
              <a:schemeClr val="tx1">
                <a:lumMod val="75000"/>
                <a:lumOff val="25000"/>
              </a:schemeClr>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0" name="Connettore 2 49"/>
          <p:cNvCxnSpPr>
            <a:stCxn id="15" idx="1"/>
          </p:cNvCxnSpPr>
          <p:nvPr/>
        </p:nvCxnSpPr>
        <p:spPr>
          <a:xfrm rot="10800000">
            <a:off x="2214546" y="3286124"/>
            <a:ext cx="928694" cy="54920"/>
          </a:xfrm>
          <a:prstGeom prst="straightConnector1">
            <a:avLst/>
          </a:prstGeom>
          <a:ln w="25400">
            <a:solidFill>
              <a:schemeClr val="tx1">
                <a:lumMod val="75000"/>
                <a:lumOff val="25000"/>
              </a:schemeClr>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4" name="Connettore 2 53"/>
          <p:cNvCxnSpPr/>
          <p:nvPr/>
        </p:nvCxnSpPr>
        <p:spPr>
          <a:xfrm rot="10800000">
            <a:off x="2000232" y="3500438"/>
            <a:ext cx="1285884" cy="1126490"/>
          </a:xfrm>
          <a:prstGeom prst="straightConnector1">
            <a:avLst/>
          </a:prstGeom>
          <a:ln w="25400">
            <a:solidFill>
              <a:schemeClr val="tx1">
                <a:lumMod val="75000"/>
                <a:lumOff val="25000"/>
              </a:schemeClr>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7" name="Connettore 2 56"/>
          <p:cNvCxnSpPr/>
          <p:nvPr/>
        </p:nvCxnSpPr>
        <p:spPr>
          <a:xfrm rot="10800000">
            <a:off x="2214546" y="3357562"/>
            <a:ext cx="3286148" cy="697862"/>
          </a:xfrm>
          <a:prstGeom prst="straightConnector1">
            <a:avLst/>
          </a:prstGeom>
          <a:ln w="25400">
            <a:solidFill>
              <a:schemeClr val="tx1">
                <a:lumMod val="75000"/>
                <a:lumOff val="25000"/>
              </a:schemeClr>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60" name="Ovale 59"/>
          <p:cNvSpPr/>
          <p:nvPr/>
        </p:nvSpPr>
        <p:spPr>
          <a:xfrm>
            <a:off x="1785918" y="3071810"/>
            <a:ext cx="357190" cy="357190"/>
          </a:xfrm>
          <a:prstGeom prst="ellipse">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5" name="Connettore 2 64"/>
          <p:cNvCxnSpPr>
            <a:stCxn id="11" idx="1"/>
          </p:cNvCxnSpPr>
          <p:nvPr/>
        </p:nvCxnSpPr>
        <p:spPr>
          <a:xfrm rot="10800000" flipV="1">
            <a:off x="2143108" y="2659700"/>
            <a:ext cx="1928826" cy="412109"/>
          </a:xfrm>
          <a:prstGeom prst="straightConnector1">
            <a:avLst/>
          </a:prstGeom>
          <a:ln w="38100">
            <a:solidFill>
              <a:schemeClr val="accent4">
                <a:lumMod val="75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68" name="CasellaDiTesto 67"/>
          <p:cNvSpPr txBox="1"/>
          <p:nvPr/>
        </p:nvSpPr>
        <p:spPr>
          <a:xfrm>
            <a:off x="1500166" y="3500438"/>
            <a:ext cx="322524" cy="461665"/>
          </a:xfrm>
          <a:prstGeom prst="rect">
            <a:avLst/>
          </a:prstGeom>
          <a:noFill/>
        </p:spPr>
        <p:txBody>
          <a:bodyPr wrap="none" rtlCol="0">
            <a:spAutoFit/>
          </a:bodyPr>
          <a:lstStyle/>
          <a:p>
            <a:r>
              <a:rPr lang="it-IT" sz="2400" b="1" dirty="0" smtClean="0">
                <a:latin typeface="Geometr231 Lt BT" pitchFamily="34" charset="0"/>
              </a:rPr>
              <a:t>?</a:t>
            </a:r>
            <a:endParaRPr lang="it-IT" sz="2400" b="1" dirty="0">
              <a:latin typeface="Geometr231 Lt BT"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duotone>
              <a:schemeClr val="accent4">
                <a:shade val="45000"/>
                <a:satMod val="135000"/>
              </a:schemeClr>
              <a:prstClr val="white"/>
            </a:duotone>
          </a:blip>
          <a:srcRect/>
          <a:stretch>
            <a:fillRect t="-51000" b="-5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142976" y="142852"/>
            <a:ext cx="7858180" cy="928694"/>
          </a:xfrm>
        </p:spPr>
        <p:txBody>
          <a:bodyPr>
            <a:noAutofit/>
          </a:bodyPr>
          <a:lstStyle/>
          <a:p>
            <a:r>
              <a:rPr lang="it-IT" sz="3200" b="1" dirty="0" smtClean="0"/>
              <a:t>La classificazione della diagnosi sviluppata nello studio IMPATTO</a:t>
            </a:r>
            <a:endParaRPr lang="it-IT" sz="3200" b="1" dirty="0"/>
          </a:p>
        </p:txBody>
      </p:sp>
      <p:sp>
        <p:nvSpPr>
          <p:cNvPr id="3" name="Segnaposto contenuto 2"/>
          <p:cNvSpPr>
            <a:spLocks noGrp="1"/>
          </p:cNvSpPr>
          <p:nvPr>
            <p:ph idx="1"/>
          </p:nvPr>
        </p:nvSpPr>
        <p:spPr>
          <a:xfrm>
            <a:off x="1142976" y="1071546"/>
            <a:ext cx="7858180" cy="5715016"/>
          </a:xfrm>
        </p:spPr>
        <p:txBody>
          <a:bodyPr/>
          <a:lstStyle/>
          <a:p>
            <a:pPr>
              <a:buNone/>
            </a:pPr>
            <a:r>
              <a:rPr lang="it-IT" sz="2000" b="1" dirty="0" smtClean="0"/>
              <a:t>1. </a:t>
            </a:r>
            <a:r>
              <a:rPr lang="it-IT" sz="2400" b="1" dirty="0" smtClean="0"/>
              <a:t>Cancri </a:t>
            </a:r>
            <a:r>
              <a:rPr lang="it-IT" sz="2400" b="1" dirty="0" err="1" smtClean="0"/>
              <a:t>screen</a:t>
            </a:r>
            <a:r>
              <a:rPr lang="it-IT" sz="2400" b="1" dirty="0" smtClean="0"/>
              <a:t> </a:t>
            </a:r>
            <a:r>
              <a:rPr lang="it-IT" sz="2400" b="1" dirty="0" err="1" smtClean="0"/>
              <a:t>detected</a:t>
            </a:r>
            <a:r>
              <a:rPr lang="it-IT" sz="2400" b="1" dirty="0" smtClean="0"/>
              <a:t> al primo test di screening</a:t>
            </a:r>
            <a:r>
              <a:rPr lang="it-IT" sz="2000" dirty="0" smtClean="0"/>
              <a:t>: casi diagnosticati tra i soggetti al loro primo test nel programma;</a:t>
            </a:r>
          </a:p>
          <a:p>
            <a:pPr>
              <a:buNone/>
            </a:pPr>
            <a:r>
              <a:rPr lang="it-IT" sz="2000" b="1" dirty="0" smtClean="0"/>
              <a:t>2. Cancri </a:t>
            </a:r>
            <a:r>
              <a:rPr lang="it-IT" sz="2000" b="1" dirty="0" err="1" smtClean="0"/>
              <a:t>screen</a:t>
            </a:r>
            <a:r>
              <a:rPr lang="it-IT" sz="2000" b="1" dirty="0" smtClean="0"/>
              <a:t> </a:t>
            </a:r>
            <a:r>
              <a:rPr lang="it-IT" sz="2000" b="1" dirty="0" err="1" smtClean="0"/>
              <a:t>detected</a:t>
            </a:r>
            <a:r>
              <a:rPr lang="it-IT" sz="2000" b="1" dirty="0" smtClean="0"/>
              <a:t> ad un test di screening successivo al primo</a:t>
            </a:r>
            <a:r>
              <a:rPr lang="it-IT" sz="2000" dirty="0" smtClean="0"/>
              <a:t>: casi diagnosticati tra i soggetti a un test di screening successivo al primo;</a:t>
            </a:r>
          </a:p>
          <a:p>
            <a:pPr>
              <a:buNone/>
            </a:pPr>
            <a:r>
              <a:rPr lang="it-IT" sz="2000" b="1" dirty="0" smtClean="0"/>
              <a:t>3. </a:t>
            </a:r>
            <a:r>
              <a:rPr lang="it-IT" sz="2400" b="1" dirty="0" smtClean="0"/>
              <a:t>Cancri </a:t>
            </a:r>
            <a:r>
              <a:rPr lang="it-IT" sz="2400" b="1" dirty="0" err="1" smtClean="0"/>
              <a:t>screen</a:t>
            </a:r>
            <a:r>
              <a:rPr lang="it-IT" sz="2400" b="1" dirty="0" smtClean="0"/>
              <a:t> </a:t>
            </a:r>
            <a:r>
              <a:rPr lang="it-IT" sz="2400" b="1" dirty="0" err="1" smtClean="0"/>
              <a:t>detected</a:t>
            </a:r>
            <a:r>
              <a:rPr lang="it-IT" sz="2400" b="1" dirty="0" smtClean="0"/>
              <a:t> al </a:t>
            </a:r>
            <a:r>
              <a:rPr lang="it-IT" sz="2400" b="1" dirty="0" err="1" smtClean="0"/>
              <a:t>follow</a:t>
            </a:r>
            <a:r>
              <a:rPr lang="it-IT" sz="2400" b="1" dirty="0" smtClean="0"/>
              <a:t> up</a:t>
            </a:r>
            <a:r>
              <a:rPr lang="it-IT" sz="2000" dirty="0" smtClean="0"/>
              <a:t>: casi diagnosticati nel corso di esami di controllo originati da un secondo livello di screening positivo secondo i protocolli</a:t>
            </a:r>
          </a:p>
          <a:p>
            <a:pPr>
              <a:buNone/>
            </a:pPr>
            <a:r>
              <a:rPr lang="it-IT" sz="2000" b="1" dirty="0" smtClean="0"/>
              <a:t>4. </a:t>
            </a:r>
            <a:r>
              <a:rPr lang="it-IT" sz="2400" b="1" dirty="0" smtClean="0"/>
              <a:t>Cancri NSD in soggetti che rifiutano di effettuare il secondo livello</a:t>
            </a:r>
            <a:r>
              <a:rPr lang="it-IT" sz="2000" dirty="0" smtClean="0"/>
              <a:t>: casi diagnosticati in soggetti con ultimo test di screening (prima della data di incidenza) positivo, che hanno rifiutato di effettuare il secondo livello </a:t>
            </a:r>
          </a:p>
          <a:p>
            <a:pPr>
              <a:buNone/>
            </a:pPr>
            <a:r>
              <a:rPr lang="it-IT" sz="2000" b="1" dirty="0" smtClean="0"/>
              <a:t>5. Cancri NSD in soggetti </a:t>
            </a:r>
            <a:r>
              <a:rPr lang="it-IT" sz="2000" b="1" dirty="0" err="1" smtClean="0"/>
              <a:t>screenati</a:t>
            </a:r>
            <a:r>
              <a:rPr lang="it-IT" sz="2000" dirty="0" smtClean="0"/>
              <a:t>: casi diagnosticati in soggetti che hanno almeno un  test di screening, negativo, nel periodo analizzato, qualsiasi sia il tempo dallo screening negativo e gli inviti intercorsi tra il primo test e la diagnosi di cancro;</a:t>
            </a:r>
          </a:p>
          <a:p>
            <a:pPr>
              <a:buNone/>
            </a:pPr>
            <a:r>
              <a:rPr lang="it-IT" sz="2000" b="1" dirty="0" smtClean="0"/>
              <a:t>6. </a:t>
            </a:r>
            <a:r>
              <a:rPr lang="it-IT" sz="2400" b="1" dirty="0" smtClean="0"/>
              <a:t>Cancri NSD in soggetti MAI rispondenti</a:t>
            </a:r>
            <a:r>
              <a:rPr lang="it-IT" sz="2000" dirty="0" smtClean="0"/>
              <a:t>: casi diagnosticati in soggetti invitati al primo passaggio e mai rispondenti all’invito del programma nel periodo analizzato;</a:t>
            </a:r>
          </a:p>
          <a:p>
            <a:pPr>
              <a:buNone/>
            </a:pPr>
            <a:r>
              <a:rPr lang="it-IT" sz="2000" b="1" dirty="0" smtClean="0"/>
              <a:t>7. </a:t>
            </a:r>
            <a:r>
              <a:rPr lang="it-IT" sz="2400" b="1" dirty="0" smtClean="0"/>
              <a:t>Cancri NSD in soggetti non ancora invitati</a:t>
            </a:r>
            <a:endParaRPr lang="it-IT" sz="2400" dirty="0" smtClean="0"/>
          </a:p>
        </p:txBody>
      </p:sp>
      <p:sp>
        <p:nvSpPr>
          <p:cNvPr id="4" name="Segnaposto data 3"/>
          <p:cNvSpPr>
            <a:spLocks noGrp="1"/>
          </p:cNvSpPr>
          <p:nvPr>
            <p:ph type="dt" sz="half" idx="10"/>
          </p:nvPr>
        </p:nvSpPr>
        <p:spPr/>
        <p:txBody>
          <a:bodyPr/>
          <a:lstStyle/>
          <a:p>
            <a:pPr>
              <a:defRPr/>
            </a:pPr>
            <a:r>
              <a:rPr lang="it-IT" smtClean="0"/>
              <a:t>6 ottobre 2011</a:t>
            </a:r>
            <a:endParaRPr lang="en-US" dirty="0"/>
          </a:p>
        </p:txBody>
      </p:sp>
      <p:sp>
        <p:nvSpPr>
          <p:cNvPr id="5" name="Segnaposto numero diapositiva 4"/>
          <p:cNvSpPr>
            <a:spLocks noGrp="1"/>
          </p:cNvSpPr>
          <p:nvPr>
            <p:ph type="sldNum" sz="quarter" idx="12"/>
          </p:nvPr>
        </p:nvSpPr>
        <p:spPr/>
        <p:txBody>
          <a:bodyPr/>
          <a:lstStyle/>
          <a:p>
            <a:pPr>
              <a:defRPr/>
            </a:pPr>
            <a:fld id="{D8C01B90-7D50-484E-A963-857004056175}" type="slidenum">
              <a:rPr lang="en-US" smtClean="0"/>
              <a:pPr>
                <a:defRPr/>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4">
                <a:shade val="45000"/>
                <a:satMod val="135000"/>
              </a:schemeClr>
              <a:prstClr val="white"/>
            </a:duotone>
          </a:blip>
          <a:srcRect/>
          <a:stretch>
            <a:fillRect t="-51000" b="-5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28596" y="274638"/>
            <a:ext cx="8572560" cy="1011222"/>
          </a:xfrm>
          <a:solidFill>
            <a:schemeClr val="bg1">
              <a:lumMod val="95000"/>
              <a:alpha val="73000"/>
            </a:schemeClr>
          </a:solidFill>
        </p:spPr>
        <p:txBody>
          <a:bodyPr>
            <a:normAutofit fontScale="90000"/>
          </a:bodyPr>
          <a:lstStyle/>
          <a:p>
            <a:r>
              <a:rPr lang="it-IT" b="1" dirty="0" smtClean="0"/>
              <a:t>Ieri per domani: confronto tra lesioni diagnosticate allo screening e sintomatiche (2006-08)</a:t>
            </a:r>
            <a:endParaRPr lang="it-IT" b="1" dirty="0"/>
          </a:p>
        </p:txBody>
      </p:sp>
      <p:sp>
        <p:nvSpPr>
          <p:cNvPr id="4" name="Segnaposto data 3"/>
          <p:cNvSpPr>
            <a:spLocks noGrp="1"/>
          </p:cNvSpPr>
          <p:nvPr>
            <p:ph type="dt" sz="half" idx="10"/>
          </p:nvPr>
        </p:nvSpPr>
        <p:spPr/>
        <p:txBody>
          <a:bodyPr/>
          <a:lstStyle/>
          <a:p>
            <a:pPr>
              <a:defRPr/>
            </a:pPr>
            <a:r>
              <a:rPr lang="it-IT" smtClean="0"/>
              <a:t>6 ottobre 2011</a:t>
            </a:r>
            <a:endParaRPr lang="en-US"/>
          </a:p>
        </p:txBody>
      </p:sp>
      <p:sp>
        <p:nvSpPr>
          <p:cNvPr id="5" name="Segnaposto numero diapositiva 4"/>
          <p:cNvSpPr>
            <a:spLocks noGrp="1"/>
          </p:cNvSpPr>
          <p:nvPr>
            <p:ph type="sldNum" sz="quarter" idx="12"/>
          </p:nvPr>
        </p:nvSpPr>
        <p:spPr/>
        <p:txBody>
          <a:bodyPr/>
          <a:lstStyle/>
          <a:p>
            <a:pPr>
              <a:defRPr/>
            </a:pPr>
            <a:fld id="{D8C01B90-7D50-484E-A963-857004056175}" type="slidenum">
              <a:rPr lang="en-US" smtClean="0"/>
              <a:pPr>
                <a:defRPr/>
              </a:pPr>
              <a:t>22</a:t>
            </a:fld>
            <a:endParaRPr lang="en-US"/>
          </a:p>
        </p:txBody>
      </p:sp>
      <p:pic>
        <p:nvPicPr>
          <p:cNvPr id="1026" name="Picture 2"/>
          <p:cNvPicPr>
            <a:picLocks noGrp="1" noChangeAspect="1" noChangeArrowheads="1"/>
          </p:cNvPicPr>
          <p:nvPr>
            <p:ph idx="1"/>
          </p:nvPr>
        </p:nvPicPr>
        <p:blipFill>
          <a:blip r:embed="rId3" cstate="print"/>
          <a:srcRect/>
          <a:stretch>
            <a:fillRect/>
          </a:stretch>
        </p:blipFill>
        <p:spPr bwMode="auto">
          <a:xfrm>
            <a:off x="214282" y="4786322"/>
            <a:ext cx="8858312" cy="16556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642910" y="1704984"/>
            <a:ext cx="8001056" cy="2581272"/>
          </a:xfrm>
          <a:prstGeom prst="rect">
            <a:avLst/>
          </a:prstGeom>
          <a:noFill/>
          <a:ln w="9525">
            <a:noFill/>
            <a:miter lim="800000"/>
            <a:headEnd/>
            <a:tailEnd/>
          </a:ln>
          <a:effectLst/>
        </p:spPr>
      </p:pic>
      <p:sp>
        <p:nvSpPr>
          <p:cNvPr id="8" name="CasellaDiTesto 7"/>
          <p:cNvSpPr txBox="1"/>
          <p:nvPr/>
        </p:nvSpPr>
        <p:spPr>
          <a:xfrm>
            <a:off x="642910" y="1428736"/>
            <a:ext cx="3140603" cy="584775"/>
          </a:xfrm>
          <a:prstGeom prst="rect">
            <a:avLst/>
          </a:prstGeom>
          <a:solidFill>
            <a:schemeClr val="bg1">
              <a:lumMod val="95000"/>
              <a:alpha val="83000"/>
            </a:schemeClr>
          </a:solidFill>
        </p:spPr>
        <p:txBody>
          <a:bodyPr wrap="none" rtlCol="0">
            <a:spAutoFit/>
          </a:bodyPr>
          <a:lstStyle/>
          <a:p>
            <a:r>
              <a:rPr lang="it-IT" sz="3200" b="1" dirty="0" smtClean="0">
                <a:solidFill>
                  <a:schemeClr val="accent6">
                    <a:lumMod val="75000"/>
                  </a:schemeClr>
                </a:solidFill>
                <a:latin typeface="Geometr231 Lt BT" pitchFamily="34" charset="0"/>
              </a:rPr>
              <a:t>Sopravvivenza relativa</a:t>
            </a:r>
            <a:endParaRPr lang="it-IT" sz="3200" b="1" dirty="0">
              <a:solidFill>
                <a:schemeClr val="accent6">
                  <a:lumMod val="75000"/>
                </a:schemeClr>
              </a:solidFill>
              <a:latin typeface="Geometr231 Lt BT" pitchFamily="34" charset="0"/>
            </a:endParaRPr>
          </a:p>
        </p:txBody>
      </p:sp>
      <p:sp>
        <p:nvSpPr>
          <p:cNvPr id="9" name="CasellaDiTesto 8"/>
          <p:cNvSpPr txBox="1"/>
          <p:nvPr/>
        </p:nvSpPr>
        <p:spPr>
          <a:xfrm>
            <a:off x="214282" y="4272985"/>
            <a:ext cx="5089855" cy="584775"/>
          </a:xfrm>
          <a:prstGeom prst="rect">
            <a:avLst/>
          </a:prstGeom>
          <a:solidFill>
            <a:schemeClr val="bg1">
              <a:lumMod val="95000"/>
              <a:alpha val="83000"/>
            </a:schemeClr>
          </a:solidFill>
        </p:spPr>
        <p:txBody>
          <a:bodyPr wrap="none" rtlCol="0">
            <a:spAutoFit/>
          </a:bodyPr>
          <a:lstStyle/>
          <a:p>
            <a:r>
              <a:rPr lang="it-IT" sz="3200" b="1" dirty="0" smtClean="0">
                <a:solidFill>
                  <a:schemeClr val="accent6">
                    <a:lumMod val="75000"/>
                  </a:schemeClr>
                </a:solidFill>
                <a:latin typeface="Geometr231 Lt BT" pitchFamily="34" charset="0"/>
              </a:rPr>
              <a:t>Distribuzione per stadio alla diagnosi</a:t>
            </a:r>
            <a:endParaRPr lang="it-IT" sz="3200" b="1" dirty="0">
              <a:solidFill>
                <a:schemeClr val="accent6">
                  <a:lumMod val="75000"/>
                </a:schemeClr>
              </a:solidFill>
              <a:latin typeface="Geometr231 Lt BT"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4">
                <a:shade val="45000"/>
                <a:satMod val="135000"/>
              </a:schemeClr>
              <a:prstClr val="white"/>
            </a:duotone>
          </a:blip>
          <a:srcRect/>
          <a:stretch>
            <a:fillRect t="-51000" b="-5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214414" y="274638"/>
            <a:ext cx="7720036" cy="1143000"/>
          </a:xfrm>
        </p:spPr>
        <p:txBody>
          <a:bodyPr>
            <a:normAutofit fontScale="90000"/>
          </a:bodyPr>
          <a:lstStyle/>
          <a:p>
            <a:r>
              <a:rPr lang="it-IT" b="1" dirty="0" smtClean="0"/>
              <a:t>Per servizio di screening: % casi individuati allo screening</a:t>
            </a:r>
            <a:endParaRPr lang="it-IT" b="1" dirty="0"/>
          </a:p>
        </p:txBody>
      </p:sp>
      <p:sp>
        <p:nvSpPr>
          <p:cNvPr id="4" name="Segnaposto data 3"/>
          <p:cNvSpPr>
            <a:spLocks noGrp="1"/>
          </p:cNvSpPr>
          <p:nvPr>
            <p:ph type="dt" sz="half" idx="10"/>
          </p:nvPr>
        </p:nvSpPr>
        <p:spPr/>
        <p:txBody>
          <a:bodyPr/>
          <a:lstStyle/>
          <a:p>
            <a:pPr>
              <a:defRPr/>
            </a:pPr>
            <a:r>
              <a:rPr lang="it-IT" smtClean="0"/>
              <a:t>6 ottobre 2011</a:t>
            </a:r>
            <a:endParaRPr lang="en-US"/>
          </a:p>
        </p:txBody>
      </p:sp>
      <p:sp>
        <p:nvSpPr>
          <p:cNvPr id="5" name="Segnaposto numero diapositiva 4"/>
          <p:cNvSpPr>
            <a:spLocks noGrp="1"/>
          </p:cNvSpPr>
          <p:nvPr>
            <p:ph type="sldNum" sz="quarter" idx="12"/>
          </p:nvPr>
        </p:nvSpPr>
        <p:spPr/>
        <p:txBody>
          <a:bodyPr/>
          <a:lstStyle/>
          <a:p>
            <a:pPr>
              <a:defRPr/>
            </a:pPr>
            <a:fld id="{D8C01B90-7D50-484E-A963-857004056175}" type="slidenum">
              <a:rPr lang="en-US" smtClean="0"/>
              <a:pPr>
                <a:defRPr/>
              </a:pPr>
              <a:t>23</a:t>
            </a:fld>
            <a:endParaRPr lang="en-US"/>
          </a:p>
        </p:txBody>
      </p:sp>
      <p:pic>
        <p:nvPicPr>
          <p:cNvPr id="2050" name="Picture 2"/>
          <p:cNvPicPr>
            <a:picLocks noGrp="1" noChangeAspect="1" noChangeArrowheads="1"/>
          </p:cNvPicPr>
          <p:nvPr>
            <p:ph idx="1"/>
          </p:nvPr>
        </p:nvPicPr>
        <p:blipFill>
          <a:blip r:embed="rId3" cstate="print"/>
          <a:srcRect/>
          <a:stretch>
            <a:fillRect/>
          </a:stretch>
        </p:blipFill>
        <p:spPr bwMode="auto">
          <a:xfrm>
            <a:off x="2428860" y="1500174"/>
            <a:ext cx="5351058" cy="494930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4">
                <a:shade val="45000"/>
                <a:satMod val="135000"/>
              </a:schemeClr>
              <a:prstClr val="white"/>
            </a:duotone>
          </a:blip>
          <a:srcRect/>
          <a:stretch>
            <a:fillRect t="-51000" b="-5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214414" y="142852"/>
            <a:ext cx="7720036" cy="1071570"/>
          </a:xfrm>
        </p:spPr>
        <p:txBody>
          <a:bodyPr>
            <a:normAutofit fontScale="90000"/>
          </a:bodyPr>
          <a:lstStyle/>
          <a:p>
            <a:r>
              <a:rPr lang="it-IT" b="1" dirty="0" smtClean="0"/>
              <a:t>La scheda specialistica dedicata consente la definizione e il calcolo di ulteriori indicatori </a:t>
            </a:r>
            <a:endParaRPr lang="it-IT" b="1" dirty="0"/>
          </a:p>
        </p:txBody>
      </p:sp>
      <p:sp>
        <p:nvSpPr>
          <p:cNvPr id="4" name="Segnaposto data 3"/>
          <p:cNvSpPr>
            <a:spLocks noGrp="1"/>
          </p:cNvSpPr>
          <p:nvPr>
            <p:ph type="dt" sz="half" idx="10"/>
          </p:nvPr>
        </p:nvSpPr>
        <p:spPr/>
        <p:txBody>
          <a:bodyPr/>
          <a:lstStyle/>
          <a:p>
            <a:pPr>
              <a:defRPr/>
            </a:pPr>
            <a:r>
              <a:rPr lang="it-IT" smtClean="0"/>
              <a:t>6 ottobre 2011</a:t>
            </a:r>
            <a:endParaRPr lang="en-US"/>
          </a:p>
        </p:txBody>
      </p:sp>
      <p:sp>
        <p:nvSpPr>
          <p:cNvPr id="5" name="Segnaposto numero diapositiva 4"/>
          <p:cNvSpPr>
            <a:spLocks noGrp="1"/>
          </p:cNvSpPr>
          <p:nvPr>
            <p:ph type="sldNum" sz="quarter" idx="12"/>
          </p:nvPr>
        </p:nvSpPr>
        <p:spPr/>
        <p:txBody>
          <a:bodyPr/>
          <a:lstStyle/>
          <a:p>
            <a:pPr>
              <a:defRPr/>
            </a:pPr>
            <a:fld id="{D8C01B90-7D50-484E-A963-857004056175}" type="slidenum">
              <a:rPr lang="en-US" smtClean="0"/>
              <a:pPr>
                <a:defRPr/>
              </a:pPr>
              <a:t>24</a:t>
            </a:fld>
            <a:endParaRPr lang="en-US"/>
          </a:p>
        </p:txBody>
      </p:sp>
      <p:pic>
        <p:nvPicPr>
          <p:cNvPr id="83970" name="Picture 2"/>
          <p:cNvPicPr>
            <a:picLocks noGrp="1" noChangeAspect="1" noChangeArrowheads="1"/>
          </p:cNvPicPr>
          <p:nvPr>
            <p:ph idx="1"/>
          </p:nvPr>
        </p:nvPicPr>
        <p:blipFill>
          <a:blip r:embed="rId3" cstate="print"/>
          <a:srcRect/>
          <a:stretch>
            <a:fillRect/>
          </a:stretch>
        </p:blipFill>
        <p:spPr bwMode="auto">
          <a:xfrm>
            <a:off x="1357290" y="1357298"/>
            <a:ext cx="7078518" cy="53578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4">
                <a:shade val="45000"/>
                <a:satMod val="135000"/>
              </a:schemeClr>
              <a:prstClr val="white"/>
            </a:duotone>
          </a:blip>
          <a:srcRect/>
          <a:stretch>
            <a:fillRect t="-51000" b="-51000"/>
          </a:stretch>
        </a:blipFill>
        <a:effectLst/>
      </p:bgPr>
    </p:bg>
    <p:spTree>
      <p:nvGrpSpPr>
        <p:cNvPr id="1" name=""/>
        <p:cNvGrpSpPr/>
        <p:nvPr/>
      </p:nvGrpSpPr>
      <p:grpSpPr>
        <a:xfrm>
          <a:off x="0" y="0"/>
          <a:ext cx="0" cy="0"/>
          <a:chOff x="0" y="0"/>
          <a:chExt cx="0" cy="0"/>
        </a:xfrm>
      </p:grpSpPr>
      <p:sp>
        <p:nvSpPr>
          <p:cNvPr id="17" name="Ovale 16"/>
          <p:cNvSpPr/>
          <p:nvPr/>
        </p:nvSpPr>
        <p:spPr>
          <a:xfrm>
            <a:off x="2868798" y="2093986"/>
            <a:ext cx="2857520" cy="2571768"/>
          </a:xfrm>
          <a:prstGeom prst="ellipse">
            <a:avLst/>
          </a:prstGeom>
          <a:noFill/>
          <a:ln w="508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p:cNvSpPr>
            <a:spLocks noGrp="1"/>
          </p:cNvSpPr>
          <p:nvPr>
            <p:ph type="title"/>
          </p:nvPr>
        </p:nvSpPr>
        <p:spPr>
          <a:xfrm>
            <a:off x="714348" y="142852"/>
            <a:ext cx="8291540" cy="1143000"/>
          </a:xfrm>
          <a:solidFill>
            <a:schemeClr val="bg1">
              <a:lumMod val="95000"/>
              <a:alpha val="85000"/>
            </a:schemeClr>
          </a:solidFill>
        </p:spPr>
        <p:txBody>
          <a:bodyPr>
            <a:normAutofit fontScale="90000"/>
          </a:bodyPr>
          <a:lstStyle/>
          <a:p>
            <a:pPr eaLnBrk="1" hangingPunct="1">
              <a:defRPr/>
            </a:pPr>
            <a:r>
              <a:rPr lang="it-IT" b="1" dirty="0" smtClean="0">
                <a:latin typeface="Geometr231 Lt BT" pitchFamily="34" charset="0"/>
              </a:rPr>
              <a:t>La collaborazione registro-servizi di screening-altri </a:t>
            </a:r>
            <a:endParaRPr lang="it-IT" b="1" dirty="0">
              <a:latin typeface="Geometr231 Lt BT" pitchFamily="34" charset="0"/>
            </a:endParaRPr>
          </a:p>
        </p:txBody>
      </p:sp>
      <p:sp>
        <p:nvSpPr>
          <p:cNvPr id="14339" name="Segnaposto contenuto 2"/>
          <p:cNvSpPr>
            <a:spLocks noGrp="1"/>
          </p:cNvSpPr>
          <p:nvPr>
            <p:ph idx="1"/>
          </p:nvPr>
        </p:nvSpPr>
        <p:spPr>
          <a:xfrm>
            <a:off x="1142976" y="5214950"/>
            <a:ext cx="7858180" cy="1571636"/>
          </a:xfrm>
        </p:spPr>
        <p:txBody>
          <a:bodyPr/>
          <a:lstStyle/>
          <a:p>
            <a:pPr eaLnBrk="1" hangingPunct="1"/>
            <a:r>
              <a:rPr lang="it-IT" b="1" dirty="0" smtClean="0">
                <a:latin typeface="Geometr231 Lt BT" pitchFamily="34" charset="0"/>
              </a:rPr>
              <a:t>E’ fondamentale creare una relazione definita (non volontaristica) tra i diversi centri indicati per costruire un sistema di valutazione tempestivo ed efficace  </a:t>
            </a:r>
          </a:p>
          <a:p>
            <a:pPr eaLnBrk="1" hangingPunct="1"/>
            <a:endParaRPr lang="it-IT" b="1" dirty="0" smtClean="0">
              <a:latin typeface="Geometr231 Lt BT" pitchFamily="34" charset="0"/>
            </a:endParaRPr>
          </a:p>
        </p:txBody>
      </p:sp>
      <p:sp>
        <p:nvSpPr>
          <p:cNvPr id="4" name="Segnaposto data 3"/>
          <p:cNvSpPr>
            <a:spLocks noGrp="1"/>
          </p:cNvSpPr>
          <p:nvPr>
            <p:ph type="dt" sz="quarter" idx="10"/>
          </p:nvPr>
        </p:nvSpPr>
        <p:spPr/>
        <p:txBody>
          <a:bodyPr/>
          <a:lstStyle/>
          <a:p>
            <a:pPr>
              <a:defRPr/>
            </a:pPr>
            <a:r>
              <a:rPr lang="it-IT" smtClean="0"/>
              <a:t>6 ottobre 2011</a:t>
            </a:r>
            <a:endParaRPr lang="en-US" dirty="0"/>
          </a:p>
        </p:txBody>
      </p:sp>
      <p:sp>
        <p:nvSpPr>
          <p:cNvPr id="5" name="Segnaposto numero diapositiva 4"/>
          <p:cNvSpPr>
            <a:spLocks noGrp="1"/>
          </p:cNvSpPr>
          <p:nvPr>
            <p:ph type="sldNum" sz="quarter" idx="12"/>
          </p:nvPr>
        </p:nvSpPr>
        <p:spPr/>
        <p:txBody>
          <a:bodyPr/>
          <a:lstStyle/>
          <a:p>
            <a:pPr>
              <a:defRPr/>
            </a:pPr>
            <a:fld id="{DD7C5AEC-4AD4-4C28-8361-F88125E5D008}" type="slidenum">
              <a:rPr lang="en-US" smtClean="0"/>
              <a:pPr>
                <a:defRPr/>
              </a:pPr>
              <a:t>25</a:t>
            </a:fld>
            <a:endParaRPr lang="en-US"/>
          </a:p>
        </p:txBody>
      </p:sp>
      <p:sp>
        <p:nvSpPr>
          <p:cNvPr id="11" name="CasellaDiTesto 10"/>
          <p:cNvSpPr txBox="1"/>
          <p:nvPr/>
        </p:nvSpPr>
        <p:spPr>
          <a:xfrm>
            <a:off x="1264354" y="3522746"/>
            <a:ext cx="2461700" cy="646331"/>
          </a:xfrm>
          <a:prstGeom prst="rect">
            <a:avLst/>
          </a:prstGeom>
          <a:solidFill>
            <a:schemeClr val="bg1">
              <a:lumMod val="95000"/>
              <a:alpha val="82000"/>
            </a:schemeClr>
          </a:solidFill>
        </p:spPr>
        <p:txBody>
          <a:bodyPr wrap="none" rtlCol="0">
            <a:spAutoFit/>
          </a:bodyPr>
          <a:lstStyle/>
          <a:p>
            <a:r>
              <a:rPr lang="it-IT" sz="3600" b="1" dirty="0" smtClean="0">
                <a:latin typeface="Geometr231 Lt BT" pitchFamily="34" charset="0"/>
              </a:rPr>
              <a:t>Registro Tumori</a:t>
            </a:r>
            <a:endParaRPr lang="it-IT" sz="3600" b="1" dirty="0">
              <a:latin typeface="Geometr231 Lt BT" pitchFamily="34" charset="0"/>
            </a:endParaRPr>
          </a:p>
        </p:txBody>
      </p:sp>
      <p:sp>
        <p:nvSpPr>
          <p:cNvPr id="12" name="CasellaDiTesto 11"/>
          <p:cNvSpPr txBox="1"/>
          <p:nvPr/>
        </p:nvSpPr>
        <p:spPr>
          <a:xfrm>
            <a:off x="868534" y="1285860"/>
            <a:ext cx="4000528" cy="1754326"/>
          </a:xfrm>
          <a:prstGeom prst="rect">
            <a:avLst/>
          </a:prstGeom>
          <a:solidFill>
            <a:schemeClr val="bg1">
              <a:alpha val="76000"/>
            </a:schemeClr>
          </a:solidFill>
        </p:spPr>
        <p:txBody>
          <a:bodyPr wrap="square" rtlCol="0">
            <a:spAutoFit/>
          </a:bodyPr>
          <a:lstStyle/>
          <a:p>
            <a:r>
              <a:rPr lang="it-IT" sz="3600" b="1" dirty="0" smtClean="0">
                <a:latin typeface="Geometr231 Lt BT" pitchFamily="34" charset="0"/>
              </a:rPr>
              <a:t>Direzione regionale sanità</a:t>
            </a:r>
          </a:p>
          <a:p>
            <a:r>
              <a:rPr lang="it-IT" sz="3600" b="1" dirty="0" smtClean="0">
                <a:latin typeface="Geometr231 Lt BT" pitchFamily="34" charset="0"/>
              </a:rPr>
              <a:t> – servizio prevenzione</a:t>
            </a:r>
          </a:p>
          <a:p>
            <a:r>
              <a:rPr lang="it-IT" sz="3600" b="1" dirty="0" smtClean="0">
                <a:latin typeface="Geometr231 Lt BT" pitchFamily="34" charset="0"/>
              </a:rPr>
              <a:t> – servizio informativo </a:t>
            </a:r>
          </a:p>
        </p:txBody>
      </p:sp>
      <p:sp>
        <p:nvSpPr>
          <p:cNvPr id="13" name="CasellaDiTesto 12"/>
          <p:cNvSpPr txBox="1"/>
          <p:nvPr/>
        </p:nvSpPr>
        <p:spPr>
          <a:xfrm>
            <a:off x="5154814" y="2876415"/>
            <a:ext cx="2587440" cy="646331"/>
          </a:xfrm>
          <a:prstGeom prst="rect">
            <a:avLst/>
          </a:prstGeom>
          <a:solidFill>
            <a:schemeClr val="bg1">
              <a:lumMod val="95000"/>
              <a:alpha val="78000"/>
            </a:schemeClr>
          </a:solidFill>
        </p:spPr>
        <p:txBody>
          <a:bodyPr wrap="none" rtlCol="0">
            <a:spAutoFit/>
          </a:bodyPr>
          <a:lstStyle/>
          <a:p>
            <a:r>
              <a:rPr lang="it-IT" sz="3600" b="1" dirty="0" smtClean="0">
                <a:latin typeface="Geometr231 Lt BT" pitchFamily="34" charset="0"/>
              </a:rPr>
              <a:t>Rete oncologica</a:t>
            </a:r>
            <a:endParaRPr lang="it-IT" sz="3600" b="1" dirty="0">
              <a:latin typeface="Geometr231 Lt BT" pitchFamily="34" charset="0"/>
            </a:endParaRPr>
          </a:p>
        </p:txBody>
      </p:sp>
      <p:sp>
        <p:nvSpPr>
          <p:cNvPr id="14" name="CasellaDiTesto 13"/>
          <p:cNvSpPr txBox="1"/>
          <p:nvPr/>
        </p:nvSpPr>
        <p:spPr>
          <a:xfrm>
            <a:off x="5154814" y="1876283"/>
            <a:ext cx="3045321" cy="646331"/>
          </a:xfrm>
          <a:prstGeom prst="rect">
            <a:avLst/>
          </a:prstGeom>
          <a:solidFill>
            <a:schemeClr val="bg1">
              <a:alpha val="76000"/>
            </a:schemeClr>
          </a:solidFill>
        </p:spPr>
        <p:txBody>
          <a:bodyPr wrap="none" rtlCol="0">
            <a:spAutoFit/>
          </a:bodyPr>
          <a:lstStyle/>
          <a:p>
            <a:r>
              <a:rPr lang="it-IT" sz="3600" b="1" dirty="0" smtClean="0">
                <a:latin typeface="Geometr231 Lt BT" pitchFamily="34" charset="0"/>
              </a:rPr>
              <a:t>Servizi di screening</a:t>
            </a:r>
            <a:endParaRPr lang="it-IT" sz="3600" b="1" dirty="0">
              <a:latin typeface="Geometr231 Lt BT" pitchFamily="34" charset="0"/>
            </a:endParaRPr>
          </a:p>
        </p:txBody>
      </p:sp>
      <p:sp>
        <p:nvSpPr>
          <p:cNvPr id="15" name="CasellaDiTesto 14"/>
          <p:cNvSpPr txBox="1"/>
          <p:nvPr/>
        </p:nvSpPr>
        <p:spPr>
          <a:xfrm>
            <a:off x="1725790" y="4451440"/>
            <a:ext cx="7174656" cy="646331"/>
          </a:xfrm>
          <a:prstGeom prst="rect">
            <a:avLst/>
          </a:prstGeom>
          <a:solidFill>
            <a:schemeClr val="bg1">
              <a:lumMod val="95000"/>
              <a:alpha val="60000"/>
            </a:schemeClr>
          </a:solidFill>
        </p:spPr>
        <p:txBody>
          <a:bodyPr wrap="none" rtlCol="0">
            <a:spAutoFit/>
          </a:bodyPr>
          <a:lstStyle/>
          <a:p>
            <a:r>
              <a:rPr lang="it-IT" sz="3600" b="1" dirty="0" smtClean="0">
                <a:latin typeface="Geometr231 Lt BT" pitchFamily="34" charset="0"/>
              </a:rPr>
              <a:t>Gruppi multidisciplinari dedicati al colon-retto</a:t>
            </a:r>
            <a:endParaRPr lang="it-IT" sz="3600" b="1" dirty="0">
              <a:latin typeface="Geometr231 Lt BT" pitchFamily="34" charset="0"/>
            </a:endParaRPr>
          </a:p>
        </p:txBody>
      </p:sp>
      <p:sp>
        <p:nvSpPr>
          <p:cNvPr id="16" name="CasellaDiTesto 15"/>
          <p:cNvSpPr txBox="1"/>
          <p:nvPr/>
        </p:nvSpPr>
        <p:spPr>
          <a:xfrm>
            <a:off x="5512004" y="3665622"/>
            <a:ext cx="3560590" cy="646331"/>
          </a:xfrm>
          <a:prstGeom prst="rect">
            <a:avLst/>
          </a:prstGeom>
          <a:noFill/>
        </p:spPr>
        <p:txBody>
          <a:bodyPr wrap="none" rtlCol="0">
            <a:spAutoFit/>
          </a:bodyPr>
          <a:lstStyle/>
          <a:p>
            <a:r>
              <a:rPr lang="it-IT" sz="3600" b="1" dirty="0" smtClean="0">
                <a:latin typeface="Geometr231 Lt BT" pitchFamily="34" charset="0"/>
              </a:rPr>
              <a:t>Anatomie patologiche</a:t>
            </a:r>
            <a:endParaRPr lang="it-IT" sz="3600" b="1" dirty="0">
              <a:latin typeface="Geometr231 Lt BT"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285875" y="4214813"/>
            <a:ext cx="7497763" cy="1143000"/>
          </a:xfrm>
        </p:spPr>
        <p:txBody>
          <a:bodyPr/>
          <a:lstStyle/>
          <a:p>
            <a:pPr algn="ctr" eaLnBrk="1" fontAlgn="auto" hangingPunct="1">
              <a:spcAft>
                <a:spcPts val="0"/>
              </a:spcAft>
              <a:defRPr/>
            </a:pPr>
            <a:r>
              <a:rPr lang="it-IT" b="1" dirty="0" smtClean="0">
                <a:solidFill>
                  <a:schemeClr val="tx2">
                    <a:satMod val="130000"/>
                  </a:schemeClr>
                </a:solidFill>
                <a:latin typeface="Geometr231 Lt BT" pitchFamily="34" charset="0"/>
              </a:rPr>
              <a:t>Fine</a:t>
            </a:r>
            <a:endParaRPr lang="it-IT" b="1" dirty="0">
              <a:solidFill>
                <a:schemeClr val="tx2">
                  <a:satMod val="130000"/>
                </a:schemeClr>
              </a:solidFill>
              <a:latin typeface="Geometr231 Lt BT" pitchFamily="34" charset="0"/>
            </a:endParaRPr>
          </a:p>
        </p:txBody>
      </p:sp>
      <p:pic>
        <p:nvPicPr>
          <p:cNvPr id="51203" name="Immagine 2" descr="ramnodetail2.tif"/>
          <p:cNvPicPr>
            <a:picLocks noChangeAspect="1"/>
          </p:cNvPicPr>
          <p:nvPr/>
        </p:nvPicPr>
        <p:blipFill>
          <a:blip r:embed="rId2" cstate="print">
            <a:duotone>
              <a:schemeClr val="accent4">
                <a:shade val="45000"/>
                <a:satMod val="135000"/>
              </a:schemeClr>
              <a:prstClr val="white"/>
            </a:duotone>
          </a:blip>
          <a:srcRect/>
          <a:stretch>
            <a:fillRect/>
          </a:stretch>
        </p:blipFill>
        <p:spPr bwMode="auto">
          <a:xfrm>
            <a:off x="1357313" y="1811338"/>
            <a:ext cx="7415212" cy="2403475"/>
          </a:xfrm>
          <a:prstGeom prst="rect">
            <a:avLst/>
          </a:prstGeom>
          <a:noFill/>
          <a:ln w="9525">
            <a:noFill/>
            <a:miter lim="800000"/>
            <a:headEnd/>
            <a:tailEnd/>
          </a:ln>
        </p:spPr>
      </p:pic>
      <p:sp>
        <p:nvSpPr>
          <p:cNvPr id="4" name="Segnaposto data 3"/>
          <p:cNvSpPr>
            <a:spLocks noGrp="1"/>
          </p:cNvSpPr>
          <p:nvPr>
            <p:ph type="dt" sz="quarter" idx="10"/>
          </p:nvPr>
        </p:nvSpPr>
        <p:spPr/>
        <p:txBody>
          <a:bodyPr/>
          <a:lstStyle/>
          <a:p>
            <a:pPr>
              <a:defRPr/>
            </a:pPr>
            <a:r>
              <a:rPr lang="it-IT" smtClean="0"/>
              <a:t>6 ottobre 2011</a:t>
            </a:r>
            <a:endParaRPr lang="en-US" dirty="0"/>
          </a:p>
        </p:txBody>
      </p:sp>
      <p:sp>
        <p:nvSpPr>
          <p:cNvPr id="5" name="Segnaposto numero diapositiva 4"/>
          <p:cNvSpPr>
            <a:spLocks noGrp="1"/>
          </p:cNvSpPr>
          <p:nvPr>
            <p:ph type="sldNum" sz="quarter" idx="12"/>
          </p:nvPr>
        </p:nvSpPr>
        <p:spPr/>
        <p:txBody>
          <a:bodyPr/>
          <a:lstStyle/>
          <a:p>
            <a:pPr>
              <a:defRPr/>
            </a:pPr>
            <a:fld id="{B175354B-0D9F-48BE-8465-222CBD57ACF8}" type="slidenum">
              <a:rPr lang="en-US" smtClean="0"/>
              <a:pPr>
                <a:defRPr/>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dirty="0" smtClean="0"/>
              <a:t>Ricostruzione della storia individuale di screening</a:t>
            </a:r>
          </a:p>
          <a:p>
            <a:r>
              <a:rPr lang="en-US" dirty="0" smtClean="0"/>
              <a:t>Mortality (all cause) All 30-day all cause mortality/tested population</a:t>
            </a:r>
          </a:p>
          <a:p>
            <a:r>
              <a:rPr lang="en-US" dirty="0" smtClean="0"/>
              <a:t>Mortality (colonoscopy-specific) All 30-day colonoscopy specific mortality/tested population</a:t>
            </a:r>
            <a:endParaRPr lang="it-IT" dirty="0" smtClean="0"/>
          </a:p>
          <a:p>
            <a:r>
              <a:rPr lang="it-IT" dirty="0" smtClean="0"/>
              <a:t>Partecipazione a progetti nazionali per la valutazione di impatto</a:t>
            </a:r>
          </a:p>
          <a:p>
            <a:endParaRPr lang="it-IT" dirty="0"/>
          </a:p>
        </p:txBody>
      </p:sp>
      <p:sp>
        <p:nvSpPr>
          <p:cNvPr id="4" name="Segnaposto data 3"/>
          <p:cNvSpPr>
            <a:spLocks noGrp="1"/>
          </p:cNvSpPr>
          <p:nvPr>
            <p:ph type="dt" sz="half" idx="10"/>
          </p:nvPr>
        </p:nvSpPr>
        <p:spPr/>
        <p:txBody>
          <a:bodyPr/>
          <a:lstStyle/>
          <a:p>
            <a:pPr>
              <a:defRPr/>
            </a:pPr>
            <a:r>
              <a:rPr lang="it-IT" smtClean="0"/>
              <a:t>6 ottobre 2011</a:t>
            </a:r>
            <a:endParaRPr lang="en-US"/>
          </a:p>
        </p:txBody>
      </p:sp>
      <p:sp>
        <p:nvSpPr>
          <p:cNvPr id="5" name="Segnaposto numero diapositiva 4"/>
          <p:cNvSpPr>
            <a:spLocks noGrp="1"/>
          </p:cNvSpPr>
          <p:nvPr>
            <p:ph type="sldNum" sz="quarter" idx="12"/>
          </p:nvPr>
        </p:nvSpPr>
        <p:spPr/>
        <p:txBody>
          <a:bodyPr/>
          <a:lstStyle/>
          <a:p>
            <a:pPr>
              <a:defRPr/>
            </a:pPr>
            <a:fld id="{D8C01B90-7D50-484E-A963-857004056175}" type="slidenum">
              <a:rPr lang="en-US" smtClean="0"/>
              <a:pPr>
                <a:defRPr/>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Un sistema di indicatori</a:t>
            </a:r>
            <a:endParaRPr lang="it-IT" dirty="0"/>
          </a:p>
        </p:txBody>
      </p:sp>
      <p:sp>
        <p:nvSpPr>
          <p:cNvPr id="3" name="Segnaposto contenuto 2"/>
          <p:cNvSpPr>
            <a:spLocks noGrp="1"/>
          </p:cNvSpPr>
          <p:nvPr>
            <p:ph idx="1"/>
          </p:nvPr>
        </p:nvSpPr>
        <p:spPr/>
        <p:txBody>
          <a:bodyPr/>
          <a:lstStyle/>
          <a:p>
            <a:r>
              <a:rPr lang="it-IT" dirty="0" smtClean="0"/>
              <a:t>Costruzione e valutazione dei percorsi diagnostico terapeutici (integrazione nella rete oncologica regionale)</a:t>
            </a:r>
          </a:p>
          <a:p>
            <a:endParaRPr lang="it-IT" dirty="0" smtClean="0"/>
          </a:p>
          <a:p>
            <a:r>
              <a:rPr lang="it-IT" dirty="0" smtClean="0"/>
              <a:t>Riduzione della mortalità nella coorte sottoposta a screening</a:t>
            </a:r>
          </a:p>
        </p:txBody>
      </p:sp>
      <p:sp>
        <p:nvSpPr>
          <p:cNvPr id="4" name="Segnaposto data 3"/>
          <p:cNvSpPr>
            <a:spLocks noGrp="1"/>
          </p:cNvSpPr>
          <p:nvPr>
            <p:ph type="dt" sz="half" idx="10"/>
          </p:nvPr>
        </p:nvSpPr>
        <p:spPr/>
        <p:txBody>
          <a:bodyPr/>
          <a:lstStyle/>
          <a:p>
            <a:pPr>
              <a:defRPr/>
            </a:pPr>
            <a:r>
              <a:rPr lang="it-IT" smtClean="0"/>
              <a:t>6 ottobre 2011</a:t>
            </a:r>
            <a:endParaRPr lang="en-US"/>
          </a:p>
        </p:txBody>
      </p:sp>
      <p:sp>
        <p:nvSpPr>
          <p:cNvPr id="5" name="Segnaposto numero diapositiva 4"/>
          <p:cNvSpPr>
            <a:spLocks noGrp="1"/>
          </p:cNvSpPr>
          <p:nvPr>
            <p:ph type="sldNum" sz="quarter" idx="12"/>
          </p:nvPr>
        </p:nvSpPr>
        <p:spPr/>
        <p:txBody>
          <a:bodyPr/>
          <a:lstStyle/>
          <a:p>
            <a:pPr>
              <a:defRPr/>
            </a:pPr>
            <a:fld id="{D8C01B90-7D50-484E-A963-857004056175}" type="slidenum">
              <a:rPr lang="en-US" smtClean="0"/>
              <a:pPr>
                <a:defRPr/>
              </a:pPr>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In rete</a:t>
            </a:r>
            <a:endParaRPr lang="it-IT" dirty="0"/>
          </a:p>
        </p:txBody>
      </p:sp>
      <p:sp>
        <p:nvSpPr>
          <p:cNvPr id="3" name="Segnaposto contenuto 2"/>
          <p:cNvSpPr>
            <a:spLocks noGrp="1"/>
          </p:cNvSpPr>
          <p:nvPr>
            <p:ph idx="1"/>
          </p:nvPr>
        </p:nvSpPr>
        <p:spPr/>
        <p:txBody>
          <a:bodyPr/>
          <a:lstStyle/>
          <a:p>
            <a:r>
              <a:rPr lang="it-IT" dirty="0" smtClean="0"/>
              <a:t>50-74 limite superiore </a:t>
            </a:r>
          </a:p>
          <a:p>
            <a:r>
              <a:rPr lang="it-IT" dirty="0" smtClean="0"/>
              <a:t>Discutere il risultato raggiunto e come migliorarlo</a:t>
            </a:r>
          </a:p>
          <a:p>
            <a:r>
              <a:rPr lang="it-IT" dirty="0" smtClean="0"/>
              <a:t>Discutere lo stato dell’arte dello screening in modo flessibile</a:t>
            </a:r>
          </a:p>
          <a:p>
            <a:r>
              <a:rPr lang="it-IT" dirty="0" smtClean="0"/>
              <a:t>Proporre strategie sostenibili </a:t>
            </a:r>
          </a:p>
          <a:p>
            <a:r>
              <a:rPr lang="it-IT" dirty="0" smtClean="0"/>
              <a:t>Struttura strategica di supporto ai servizi di screening </a:t>
            </a:r>
          </a:p>
          <a:p>
            <a:endParaRPr lang="it-IT" dirty="0"/>
          </a:p>
        </p:txBody>
      </p:sp>
      <p:sp>
        <p:nvSpPr>
          <p:cNvPr id="4" name="Segnaposto data 3"/>
          <p:cNvSpPr>
            <a:spLocks noGrp="1"/>
          </p:cNvSpPr>
          <p:nvPr>
            <p:ph type="dt" sz="half" idx="10"/>
          </p:nvPr>
        </p:nvSpPr>
        <p:spPr/>
        <p:txBody>
          <a:bodyPr/>
          <a:lstStyle/>
          <a:p>
            <a:pPr>
              <a:defRPr/>
            </a:pPr>
            <a:r>
              <a:rPr lang="it-IT" smtClean="0"/>
              <a:t>6 ottobre 2011</a:t>
            </a:r>
            <a:endParaRPr lang="en-US"/>
          </a:p>
        </p:txBody>
      </p:sp>
      <p:sp>
        <p:nvSpPr>
          <p:cNvPr id="5" name="Segnaposto numero diapositiva 4"/>
          <p:cNvSpPr>
            <a:spLocks noGrp="1"/>
          </p:cNvSpPr>
          <p:nvPr>
            <p:ph type="sldNum" sz="quarter" idx="12"/>
          </p:nvPr>
        </p:nvSpPr>
        <p:spPr/>
        <p:txBody>
          <a:bodyPr/>
          <a:lstStyle/>
          <a:p>
            <a:pPr>
              <a:defRPr/>
            </a:pPr>
            <a:fld id="{D8C01B90-7D50-484E-A963-857004056175}" type="slidenum">
              <a:rPr lang="en-US" smtClean="0"/>
              <a:pPr>
                <a:defRPr/>
              </a:pPr>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duotone>
              <a:schemeClr val="accent6">
                <a:shade val="45000"/>
                <a:satMod val="135000"/>
              </a:schemeClr>
              <a:prstClr val="white"/>
            </a:duotone>
          </a:blip>
          <a:srcRect/>
          <a:stretch>
            <a:fillRect t="-51000" b="-5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357290" y="71414"/>
            <a:ext cx="7499350" cy="939784"/>
          </a:xfrm>
        </p:spPr>
        <p:txBody>
          <a:bodyPr/>
          <a:lstStyle/>
          <a:p>
            <a:r>
              <a:rPr lang="it-IT" b="1" dirty="0" smtClean="0"/>
              <a:t>Il quadro epidemiologico</a:t>
            </a:r>
            <a:endParaRPr lang="it-IT" b="1" dirty="0"/>
          </a:p>
        </p:txBody>
      </p:sp>
      <p:graphicFrame>
        <p:nvGraphicFramePr>
          <p:cNvPr id="6" name="Segnaposto contenuto 5"/>
          <p:cNvGraphicFramePr>
            <a:graphicFrameLocks noGrp="1"/>
          </p:cNvGraphicFramePr>
          <p:nvPr>
            <p:ph idx="1"/>
          </p:nvPr>
        </p:nvGraphicFramePr>
        <p:xfrm>
          <a:off x="357158" y="1428736"/>
          <a:ext cx="8501094" cy="2286000"/>
        </p:xfrm>
        <a:graphic>
          <a:graphicData uri="http://schemas.openxmlformats.org/drawingml/2006/table">
            <a:tbl>
              <a:tblPr firstRow="1" bandRow="1">
                <a:tableStyleId>{5C22544A-7EE6-4342-B048-85BDC9FD1C3A}</a:tableStyleId>
              </a:tblPr>
              <a:tblGrid>
                <a:gridCol w="1285884"/>
                <a:gridCol w="1143000"/>
                <a:gridCol w="1214442"/>
                <a:gridCol w="1214442"/>
                <a:gridCol w="1214442"/>
                <a:gridCol w="1214442"/>
                <a:gridCol w="1214442"/>
              </a:tblGrid>
              <a:tr h="370840">
                <a:tc>
                  <a:txBody>
                    <a:bodyPr/>
                    <a:lstStyle/>
                    <a:p>
                      <a:r>
                        <a:rPr lang="it-IT" sz="2400" dirty="0" smtClean="0">
                          <a:latin typeface="Geometr231 Lt BT" pitchFamily="34" charset="0"/>
                        </a:rPr>
                        <a:t>periodo</a:t>
                      </a:r>
                      <a:endParaRPr lang="it-IT" sz="2400" dirty="0">
                        <a:latin typeface="Geometr231 Lt BT" pitchFamily="34" charset="0"/>
                      </a:endParaRPr>
                    </a:p>
                  </a:txBody>
                  <a:tcPr>
                    <a:solidFill>
                      <a:schemeClr val="accent6">
                        <a:lumMod val="40000"/>
                        <a:lumOff val="60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400" dirty="0" smtClean="0">
                          <a:latin typeface="Geometr231 Lt BT" pitchFamily="34" charset="0"/>
                        </a:rPr>
                        <a:t>N casi</a:t>
                      </a:r>
                    </a:p>
                  </a:txBody>
                  <a:tcPr>
                    <a:solidFill>
                      <a:schemeClr val="accent6">
                        <a:lumMod val="40000"/>
                        <a:lumOff val="60000"/>
                      </a:schemeClr>
                    </a:solidFill>
                  </a:tcPr>
                </a:tc>
                <a:tc hMerge="1">
                  <a:txBody>
                    <a:bodyPr/>
                    <a:lstStyle/>
                    <a:p>
                      <a:endParaRPr lang="it-IT" dirty="0"/>
                    </a:p>
                  </a:txBody>
                  <a:tcPr>
                    <a:solidFill>
                      <a:schemeClr val="accent6">
                        <a:lumMod val="40000"/>
                        <a:lumOff val="60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400" dirty="0" smtClean="0">
                          <a:latin typeface="Geometr231 Lt BT" pitchFamily="34" charset="0"/>
                        </a:rPr>
                        <a:t>Tasso grezzo</a:t>
                      </a:r>
                    </a:p>
                  </a:txBody>
                  <a:tcPr>
                    <a:solidFill>
                      <a:schemeClr val="accent6">
                        <a:lumMod val="40000"/>
                        <a:lumOff val="60000"/>
                      </a:schemeClr>
                    </a:solidFill>
                  </a:tcPr>
                </a:tc>
                <a:tc hMerge="1">
                  <a:txBody>
                    <a:bodyPr/>
                    <a:lstStyle/>
                    <a:p>
                      <a:endParaRPr lang="it-IT" dirty="0"/>
                    </a:p>
                  </a:txBody>
                  <a:tcPr>
                    <a:solidFill>
                      <a:schemeClr val="accent6">
                        <a:lumMod val="40000"/>
                        <a:lumOff val="60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400" dirty="0" smtClean="0">
                          <a:latin typeface="Geometr231 Lt BT" pitchFamily="34" charset="0"/>
                        </a:rPr>
                        <a:t>Tasso </a:t>
                      </a:r>
                      <a:r>
                        <a:rPr lang="it-IT" sz="2400" dirty="0" err="1" smtClean="0">
                          <a:latin typeface="Geometr231 Lt BT" pitchFamily="34" charset="0"/>
                        </a:rPr>
                        <a:t>st</a:t>
                      </a:r>
                      <a:r>
                        <a:rPr lang="it-IT" sz="2400" dirty="0" smtClean="0">
                          <a:latin typeface="Geometr231 Lt BT" pitchFamily="34" charset="0"/>
                        </a:rPr>
                        <a:t> Italia</a:t>
                      </a:r>
                    </a:p>
                  </a:txBody>
                  <a:tcPr>
                    <a:solidFill>
                      <a:schemeClr val="accent6">
                        <a:lumMod val="40000"/>
                        <a:lumOff val="60000"/>
                      </a:schemeClr>
                    </a:solidFill>
                  </a:tcPr>
                </a:tc>
                <a:tc hMerge="1">
                  <a:txBody>
                    <a:bodyPr/>
                    <a:lstStyle/>
                    <a:p>
                      <a:endParaRPr lang="it-IT" dirty="0"/>
                    </a:p>
                  </a:txBody>
                  <a:tcPr>
                    <a:solidFill>
                      <a:schemeClr val="accent6">
                        <a:lumMod val="40000"/>
                        <a:lumOff val="60000"/>
                      </a:schemeClr>
                    </a:solidFill>
                  </a:tcPr>
                </a:tc>
              </a:tr>
              <a:tr h="370840">
                <a:tc>
                  <a:txBody>
                    <a:bodyPr/>
                    <a:lstStyle/>
                    <a:p>
                      <a:endParaRPr lang="it-IT" sz="2400" dirty="0">
                        <a:latin typeface="Geometr231 Lt BT" pitchFamily="34" charset="0"/>
                      </a:endParaRPr>
                    </a:p>
                  </a:txBody>
                  <a:tcPr>
                    <a:solidFill>
                      <a:schemeClr val="accent6">
                        <a:lumMod val="20000"/>
                        <a:lumOff val="80000"/>
                      </a:schemeClr>
                    </a:solidFill>
                  </a:tcPr>
                </a:tc>
                <a:tc>
                  <a:txBody>
                    <a:bodyPr/>
                    <a:lstStyle/>
                    <a:p>
                      <a:r>
                        <a:rPr lang="it-IT" sz="2400" dirty="0" smtClean="0">
                          <a:latin typeface="Geometr231 Lt BT" pitchFamily="34" charset="0"/>
                        </a:rPr>
                        <a:t>Maschi</a:t>
                      </a:r>
                      <a:endParaRPr lang="it-IT" sz="2400" dirty="0">
                        <a:latin typeface="Geometr231 Lt BT" pitchFamily="34" charset="0"/>
                      </a:endParaRPr>
                    </a:p>
                  </a:txBody>
                  <a:tcPr>
                    <a:solidFill>
                      <a:schemeClr val="accent6">
                        <a:lumMod val="20000"/>
                        <a:lumOff val="80000"/>
                      </a:schemeClr>
                    </a:solidFill>
                  </a:tcPr>
                </a:tc>
                <a:tc>
                  <a:txBody>
                    <a:bodyPr/>
                    <a:lstStyle/>
                    <a:p>
                      <a:r>
                        <a:rPr lang="it-IT" sz="2400" dirty="0" smtClean="0">
                          <a:latin typeface="Geometr231 Lt BT" pitchFamily="34" charset="0"/>
                        </a:rPr>
                        <a:t>Femmine</a:t>
                      </a:r>
                      <a:endParaRPr lang="it-IT" sz="2400" dirty="0">
                        <a:latin typeface="Geometr231 Lt BT" pitchFamily="34" charset="0"/>
                      </a:endParaRPr>
                    </a:p>
                  </a:txBody>
                  <a:tcPr>
                    <a:solidFill>
                      <a:schemeClr val="accent6">
                        <a:lumMod val="20000"/>
                        <a:lumOff val="80000"/>
                      </a:schemeClr>
                    </a:solidFill>
                  </a:tcPr>
                </a:tc>
                <a:tc>
                  <a:txBody>
                    <a:bodyPr/>
                    <a:lstStyle/>
                    <a:p>
                      <a:r>
                        <a:rPr lang="it-IT" sz="2400" dirty="0" smtClean="0">
                          <a:latin typeface="Geometr231 Lt BT" pitchFamily="34" charset="0"/>
                        </a:rPr>
                        <a:t>M</a:t>
                      </a:r>
                      <a:endParaRPr lang="it-IT" sz="2400" dirty="0">
                        <a:latin typeface="Geometr231 Lt BT" pitchFamily="34" charset="0"/>
                      </a:endParaRPr>
                    </a:p>
                  </a:txBody>
                  <a:tcPr>
                    <a:solidFill>
                      <a:schemeClr val="accent6">
                        <a:lumMod val="20000"/>
                        <a:lumOff val="80000"/>
                      </a:schemeClr>
                    </a:solidFill>
                  </a:tcPr>
                </a:tc>
                <a:tc>
                  <a:txBody>
                    <a:bodyPr/>
                    <a:lstStyle/>
                    <a:p>
                      <a:r>
                        <a:rPr lang="it-IT" sz="2400" dirty="0" smtClean="0">
                          <a:latin typeface="Geometr231 Lt BT" pitchFamily="34" charset="0"/>
                        </a:rPr>
                        <a:t>F</a:t>
                      </a:r>
                      <a:endParaRPr lang="it-IT" sz="2400" dirty="0">
                        <a:latin typeface="Geometr231 Lt BT" pitchFamily="34" charset="0"/>
                      </a:endParaRPr>
                    </a:p>
                  </a:txBody>
                  <a:tcPr>
                    <a:solidFill>
                      <a:schemeClr val="accent6">
                        <a:lumMod val="20000"/>
                        <a:lumOff val="80000"/>
                      </a:schemeClr>
                    </a:solidFill>
                  </a:tcPr>
                </a:tc>
                <a:tc>
                  <a:txBody>
                    <a:bodyPr/>
                    <a:lstStyle/>
                    <a:p>
                      <a:r>
                        <a:rPr lang="it-IT" sz="2400" dirty="0" smtClean="0">
                          <a:latin typeface="Geometr231 Lt BT" pitchFamily="34" charset="0"/>
                        </a:rPr>
                        <a:t>M</a:t>
                      </a:r>
                      <a:endParaRPr lang="it-IT" sz="2400" dirty="0">
                        <a:latin typeface="Geometr231 Lt BT" pitchFamily="34" charset="0"/>
                      </a:endParaRPr>
                    </a:p>
                  </a:txBody>
                  <a:tcPr>
                    <a:solidFill>
                      <a:schemeClr val="accent6">
                        <a:lumMod val="20000"/>
                        <a:lumOff val="80000"/>
                      </a:schemeClr>
                    </a:solidFill>
                  </a:tcPr>
                </a:tc>
                <a:tc>
                  <a:txBody>
                    <a:bodyPr/>
                    <a:lstStyle/>
                    <a:p>
                      <a:r>
                        <a:rPr lang="it-IT" sz="2400" dirty="0" smtClean="0">
                          <a:latin typeface="Geometr231 Lt BT" pitchFamily="34" charset="0"/>
                        </a:rPr>
                        <a:t>F</a:t>
                      </a:r>
                      <a:endParaRPr lang="it-IT" sz="2400" dirty="0">
                        <a:latin typeface="Geometr231 Lt BT" pitchFamily="34" charset="0"/>
                      </a:endParaRPr>
                    </a:p>
                  </a:txBody>
                  <a:tcPr>
                    <a:solidFill>
                      <a:schemeClr val="accent6">
                        <a:lumMod val="20000"/>
                        <a:lumOff val="80000"/>
                      </a:schemeClr>
                    </a:solidFill>
                  </a:tcPr>
                </a:tc>
              </a:tr>
              <a:tr h="370840">
                <a:tc>
                  <a:txBody>
                    <a:bodyPr/>
                    <a:lstStyle/>
                    <a:p>
                      <a:r>
                        <a:rPr lang="it-IT" sz="2400" dirty="0" smtClean="0">
                          <a:latin typeface="Geometr231 Lt BT" pitchFamily="34" charset="0"/>
                        </a:rPr>
                        <a:t>2008</a:t>
                      </a:r>
                      <a:endParaRPr lang="it-IT" sz="2400" dirty="0">
                        <a:latin typeface="Geometr231 Lt BT" pitchFamily="34" charset="0"/>
                      </a:endParaRPr>
                    </a:p>
                  </a:txBody>
                  <a:tcPr/>
                </a:tc>
                <a:tc>
                  <a:txBody>
                    <a:bodyPr/>
                    <a:lstStyle/>
                    <a:p>
                      <a:r>
                        <a:rPr lang="it-IT" sz="2400" dirty="0" smtClean="0">
                          <a:latin typeface="Geometr231 Lt BT" pitchFamily="34" charset="0"/>
                        </a:rPr>
                        <a:t>539</a:t>
                      </a:r>
                      <a:endParaRPr lang="it-IT" sz="2400" dirty="0">
                        <a:latin typeface="Geometr231 Lt BT" pitchFamily="34" charset="0"/>
                      </a:endParaRPr>
                    </a:p>
                  </a:txBody>
                  <a:tcPr/>
                </a:tc>
                <a:tc>
                  <a:txBody>
                    <a:bodyPr/>
                    <a:lstStyle/>
                    <a:p>
                      <a:r>
                        <a:rPr lang="it-IT" sz="2400" dirty="0" smtClean="0">
                          <a:latin typeface="Geometr231 Lt BT" pitchFamily="34" charset="0"/>
                        </a:rPr>
                        <a:t>383</a:t>
                      </a:r>
                      <a:endParaRPr lang="it-IT" sz="2400" dirty="0">
                        <a:latin typeface="Geometr231 Lt BT" pitchFamily="34" charset="0"/>
                      </a:endParaRPr>
                    </a:p>
                  </a:txBody>
                  <a:tcPr/>
                </a:tc>
                <a:tc>
                  <a:txBody>
                    <a:bodyPr/>
                    <a:lstStyle/>
                    <a:p>
                      <a:r>
                        <a:rPr lang="it-IT" sz="2400" dirty="0" smtClean="0">
                          <a:latin typeface="Geometr231 Lt BT" pitchFamily="34" charset="0"/>
                        </a:rPr>
                        <a:t>125.6</a:t>
                      </a:r>
                      <a:endParaRPr lang="it-IT" sz="2400" dirty="0">
                        <a:latin typeface="Geometr231 Lt BT" pitchFamily="34" charset="0"/>
                      </a:endParaRPr>
                    </a:p>
                  </a:txBody>
                  <a:tcPr/>
                </a:tc>
                <a:tc>
                  <a:txBody>
                    <a:bodyPr/>
                    <a:lstStyle/>
                    <a:p>
                      <a:r>
                        <a:rPr lang="it-IT" sz="2400" dirty="0" smtClean="0">
                          <a:latin typeface="Geometr231 Lt BT" pitchFamily="34" charset="0"/>
                        </a:rPr>
                        <a:t>83.2</a:t>
                      </a:r>
                      <a:endParaRPr lang="it-IT" sz="2400" dirty="0">
                        <a:latin typeface="Geometr231 Lt BT" pitchFamily="34" charset="0"/>
                      </a:endParaRPr>
                    </a:p>
                  </a:txBody>
                  <a:tcPr/>
                </a:tc>
                <a:tc>
                  <a:txBody>
                    <a:bodyPr/>
                    <a:lstStyle/>
                    <a:p>
                      <a:r>
                        <a:rPr lang="it-IT" sz="2400" dirty="0" smtClean="0">
                          <a:latin typeface="Geometr231 Lt BT" pitchFamily="34" charset="0"/>
                        </a:rPr>
                        <a:t>112.4</a:t>
                      </a:r>
                      <a:endParaRPr lang="it-IT" sz="2400" dirty="0">
                        <a:latin typeface="Geometr231 Lt BT" pitchFamily="34" charset="0"/>
                      </a:endParaRPr>
                    </a:p>
                  </a:txBody>
                  <a:tcPr/>
                </a:tc>
                <a:tc>
                  <a:txBody>
                    <a:bodyPr/>
                    <a:lstStyle/>
                    <a:p>
                      <a:r>
                        <a:rPr lang="it-IT" sz="2400" dirty="0" smtClean="0">
                          <a:latin typeface="Geometr231 Lt BT" pitchFamily="34" charset="0"/>
                        </a:rPr>
                        <a:t>62.1</a:t>
                      </a:r>
                      <a:endParaRPr lang="it-IT" sz="2400" dirty="0">
                        <a:latin typeface="Geometr231 Lt BT" pitchFamily="34" charset="0"/>
                      </a:endParaRPr>
                    </a:p>
                  </a:txBody>
                  <a:tcPr/>
                </a:tc>
              </a:tr>
              <a:tr h="370840">
                <a:tc>
                  <a:txBody>
                    <a:bodyPr/>
                    <a:lstStyle/>
                    <a:p>
                      <a:r>
                        <a:rPr lang="it-IT" sz="2400" dirty="0" smtClean="0">
                          <a:latin typeface="Geometr231 Lt BT" pitchFamily="34" charset="0"/>
                        </a:rPr>
                        <a:t>2007</a:t>
                      </a:r>
                      <a:endParaRPr lang="it-IT" sz="2400" dirty="0">
                        <a:latin typeface="Geometr231 Lt BT" pitchFamily="34" charset="0"/>
                      </a:endParaRPr>
                    </a:p>
                  </a:txBody>
                  <a:tcPr/>
                </a:tc>
                <a:tc>
                  <a:txBody>
                    <a:bodyPr/>
                    <a:lstStyle/>
                    <a:p>
                      <a:r>
                        <a:rPr lang="it-IT" sz="2400" b="1" dirty="0" smtClean="0">
                          <a:latin typeface="Geometr231 Lt BT" pitchFamily="34" charset="0"/>
                        </a:rPr>
                        <a:t>582</a:t>
                      </a:r>
                      <a:endParaRPr lang="it-IT" sz="2400" b="1" dirty="0">
                        <a:latin typeface="Geometr231 Lt BT" pitchFamily="34" charset="0"/>
                      </a:endParaRPr>
                    </a:p>
                  </a:txBody>
                  <a:tcPr/>
                </a:tc>
                <a:tc>
                  <a:txBody>
                    <a:bodyPr/>
                    <a:lstStyle/>
                    <a:p>
                      <a:r>
                        <a:rPr lang="it-IT" sz="2400" b="1" dirty="0" smtClean="0">
                          <a:latin typeface="Geometr231 Lt BT" pitchFamily="34" charset="0"/>
                        </a:rPr>
                        <a:t>399</a:t>
                      </a:r>
                    </a:p>
                  </a:txBody>
                  <a:tcPr/>
                </a:tc>
                <a:tc>
                  <a:txBody>
                    <a:bodyPr/>
                    <a:lstStyle/>
                    <a:p>
                      <a:r>
                        <a:rPr lang="it-IT" sz="2400" b="1" dirty="0" smtClean="0">
                          <a:latin typeface="Geometr231 Lt BT" pitchFamily="34" charset="0"/>
                        </a:rPr>
                        <a:t>137.1</a:t>
                      </a:r>
                      <a:endParaRPr lang="it-IT" sz="2400" b="1" dirty="0">
                        <a:latin typeface="Geometr231 Lt BT" pitchFamily="34" charset="0"/>
                      </a:endParaRPr>
                    </a:p>
                  </a:txBody>
                  <a:tcPr/>
                </a:tc>
                <a:tc>
                  <a:txBody>
                    <a:bodyPr/>
                    <a:lstStyle/>
                    <a:p>
                      <a:r>
                        <a:rPr lang="it-IT" sz="2400" b="1" dirty="0" smtClean="0">
                          <a:latin typeface="Geometr231 Lt BT" pitchFamily="34" charset="0"/>
                        </a:rPr>
                        <a:t>87.9</a:t>
                      </a:r>
                      <a:endParaRPr lang="it-IT" sz="2400" b="1" dirty="0">
                        <a:latin typeface="Geometr231 Lt BT" pitchFamily="34" charset="0"/>
                      </a:endParaRPr>
                    </a:p>
                  </a:txBody>
                  <a:tcPr/>
                </a:tc>
                <a:tc>
                  <a:txBody>
                    <a:bodyPr/>
                    <a:lstStyle/>
                    <a:p>
                      <a:r>
                        <a:rPr lang="it-IT" sz="2400" b="1" dirty="0" smtClean="0">
                          <a:latin typeface="Geometr231 Lt BT" pitchFamily="34" charset="0"/>
                        </a:rPr>
                        <a:t>126.0</a:t>
                      </a:r>
                      <a:endParaRPr lang="it-IT" sz="2400" b="1" dirty="0">
                        <a:latin typeface="Geometr231 Lt BT" pitchFamily="34" charset="0"/>
                      </a:endParaRPr>
                    </a:p>
                  </a:txBody>
                  <a:tcPr/>
                </a:tc>
                <a:tc>
                  <a:txBody>
                    <a:bodyPr/>
                    <a:lstStyle/>
                    <a:p>
                      <a:r>
                        <a:rPr lang="it-IT" sz="2400" b="1" dirty="0" smtClean="0">
                          <a:latin typeface="Geometr231 Lt BT" pitchFamily="34" charset="0"/>
                        </a:rPr>
                        <a:t>69.1</a:t>
                      </a:r>
                      <a:endParaRPr lang="it-IT" sz="2400" b="1" dirty="0">
                        <a:latin typeface="Geometr231 Lt BT" pitchFamily="34" charset="0"/>
                      </a:endParaRPr>
                    </a:p>
                  </a:txBody>
                  <a:tcPr/>
                </a:tc>
              </a:tr>
              <a:tr h="370840">
                <a:tc>
                  <a:txBody>
                    <a:bodyPr/>
                    <a:lstStyle/>
                    <a:p>
                      <a:r>
                        <a:rPr lang="it-IT" sz="2400" dirty="0" smtClean="0">
                          <a:latin typeface="Geometr231 Lt BT" pitchFamily="34" charset="0"/>
                        </a:rPr>
                        <a:t>1994-96</a:t>
                      </a:r>
                      <a:endParaRPr lang="it-IT" sz="2400" dirty="0">
                        <a:latin typeface="Geometr231 Lt BT" pitchFamily="34" charset="0"/>
                      </a:endParaRPr>
                    </a:p>
                  </a:txBody>
                  <a:tcPr/>
                </a:tc>
                <a:tc>
                  <a:txBody>
                    <a:bodyPr/>
                    <a:lstStyle/>
                    <a:p>
                      <a:r>
                        <a:rPr lang="it-IT" sz="2400" b="1" dirty="0" smtClean="0">
                          <a:latin typeface="Geometr231 Lt BT" pitchFamily="34" charset="0"/>
                        </a:rPr>
                        <a:t>363</a:t>
                      </a:r>
                      <a:endParaRPr lang="it-IT" sz="2400" b="1" dirty="0">
                        <a:latin typeface="Geometr231 Lt BT" pitchFamily="34" charset="0"/>
                      </a:endParaRPr>
                    </a:p>
                  </a:txBody>
                  <a:tcPr/>
                </a:tc>
                <a:tc>
                  <a:txBody>
                    <a:bodyPr/>
                    <a:lstStyle/>
                    <a:p>
                      <a:r>
                        <a:rPr lang="it-IT" sz="2400" b="1" dirty="0" smtClean="0">
                          <a:latin typeface="Geometr231 Lt BT" pitchFamily="34" charset="0"/>
                        </a:rPr>
                        <a:t>295</a:t>
                      </a:r>
                      <a:endParaRPr lang="it-IT" sz="2400" b="1" dirty="0">
                        <a:latin typeface="Geometr231 Lt BT" pitchFamily="34" charset="0"/>
                      </a:endParaRPr>
                    </a:p>
                  </a:txBody>
                  <a:tcPr/>
                </a:tc>
                <a:tc>
                  <a:txBody>
                    <a:bodyPr/>
                    <a:lstStyle/>
                    <a:p>
                      <a:r>
                        <a:rPr lang="it-IT" sz="2400" b="1" dirty="0" smtClean="0">
                          <a:latin typeface="Geometr231 Lt BT" pitchFamily="34" charset="0"/>
                        </a:rPr>
                        <a:t>  92.1</a:t>
                      </a:r>
                      <a:endParaRPr lang="it-IT" sz="2400" b="1" dirty="0">
                        <a:latin typeface="Geometr231 Lt BT" pitchFamily="34" charset="0"/>
                      </a:endParaRPr>
                    </a:p>
                  </a:txBody>
                  <a:tcPr/>
                </a:tc>
                <a:tc>
                  <a:txBody>
                    <a:bodyPr/>
                    <a:lstStyle/>
                    <a:p>
                      <a:r>
                        <a:rPr lang="it-IT" sz="2400" b="1" dirty="0" smtClean="0">
                          <a:latin typeface="Geometr231 Lt BT" pitchFamily="34" charset="0"/>
                        </a:rPr>
                        <a:t>70.3</a:t>
                      </a:r>
                      <a:endParaRPr lang="it-IT" sz="2400" b="1" dirty="0">
                        <a:latin typeface="Geometr231 Lt BT" pitchFamily="34" charset="0"/>
                      </a:endParaRPr>
                    </a:p>
                  </a:txBody>
                  <a:tcPr/>
                </a:tc>
                <a:tc>
                  <a:txBody>
                    <a:bodyPr/>
                    <a:lstStyle/>
                    <a:p>
                      <a:r>
                        <a:rPr lang="it-IT" sz="2400" b="1" dirty="0" smtClean="0">
                          <a:latin typeface="Geometr231 Lt BT" pitchFamily="34" charset="0"/>
                        </a:rPr>
                        <a:t>  90.9</a:t>
                      </a:r>
                      <a:endParaRPr lang="it-IT" sz="2400" b="1" dirty="0">
                        <a:latin typeface="Geometr231 Lt BT" pitchFamily="34" charset="0"/>
                      </a:endParaRPr>
                    </a:p>
                  </a:txBody>
                  <a:tcPr/>
                </a:tc>
                <a:tc>
                  <a:txBody>
                    <a:bodyPr/>
                    <a:lstStyle/>
                    <a:p>
                      <a:r>
                        <a:rPr lang="it-IT" sz="2400" b="1" dirty="0" smtClean="0">
                          <a:latin typeface="Geometr231 Lt BT" pitchFamily="34" charset="0"/>
                        </a:rPr>
                        <a:t>59.0</a:t>
                      </a:r>
                      <a:endParaRPr lang="it-IT" sz="2400" b="1" dirty="0">
                        <a:latin typeface="Geometr231 Lt BT" pitchFamily="34" charset="0"/>
                      </a:endParaRPr>
                    </a:p>
                  </a:txBody>
                  <a:tcPr/>
                </a:tc>
              </a:tr>
            </a:tbl>
          </a:graphicData>
        </a:graphic>
      </p:graphicFrame>
      <p:sp>
        <p:nvSpPr>
          <p:cNvPr id="5" name="Segnaposto numero diapositiva 4"/>
          <p:cNvSpPr>
            <a:spLocks noGrp="1"/>
          </p:cNvSpPr>
          <p:nvPr>
            <p:ph type="sldNum" sz="quarter" idx="12"/>
          </p:nvPr>
        </p:nvSpPr>
        <p:spPr/>
        <p:txBody>
          <a:bodyPr/>
          <a:lstStyle/>
          <a:p>
            <a:pPr>
              <a:defRPr/>
            </a:pPr>
            <a:fld id="{D8C01B90-7D50-484E-A963-857004056175}" type="slidenum">
              <a:rPr lang="en-US" smtClean="0"/>
              <a:pPr>
                <a:defRPr/>
              </a:pPr>
              <a:t>3</a:t>
            </a:fld>
            <a:endParaRPr lang="en-US"/>
          </a:p>
        </p:txBody>
      </p:sp>
      <p:graphicFrame>
        <p:nvGraphicFramePr>
          <p:cNvPr id="7" name="Segnaposto contenuto 5"/>
          <p:cNvGraphicFramePr>
            <a:graphicFrameLocks noGrp="1"/>
          </p:cNvGraphicFramePr>
          <p:nvPr>
            <p:ph idx="1"/>
          </p:nvPr>
        </p:nvGraphicFramePr>
        <p:xfrm>
          <a:off x="357158" y="4286256"/>
          <a:ext cx="8501094" cy="2286000"/>
        </p:xfrm>
        <a:graphic>
          <a:graphicData uri="http://schemas.openxmlformats.org/drawingml/2006/table">
            <a:tbl>
              <a:tblPr firstRow="1" bandRow="1">
                <a:tableStyleId>{5C22544A-7EE6-4342-B048-85BDC9FD1C3A}</a:tableStyleId>
              </a:tblPr>
              <a:tblGrid>
                <a:gridCol w="1285884"/>
                <a:gridCol w="1143000"/>
                <a:gridCol w="1214442"/>
                <a:gridCol w="1214442"/>
                <a:gridCol w="1214442"/>
                <a:gridCol w="1214442"/>
                <a:gridCol w="1214442"/>
              </a:tblGrid>
              <a:tr h="370840">
                <a:tc>
                  <a:txBody>
                    <a:bodyPr/>
                    <a:lstStyle/>
                    <a:p>
                      <a:r>
                        <a:rPr lang="it-IT" sz="2400" dirty="0" smtClean="0">
                          <a:latin typeface="Geometr231 Lt BT" pitchFamily="34" charset="0"/>
                        </a:rPr>
                        <a:t>periodo</a:t>
                      </a:r>
                      <a:endParaRPr lang="it-IT" sz="2400" dirty="0">
                        <a:latin typeface="Geometr231 Lt BT" pitchFamily="34" charset="0"/>
                      </a:endParaRPr>
                    </a:p>
                  </a:txBody>
                  <a:tcPr>
                    <a:solidFill>
                      <a:schemeClr val="accent6">
                        <a:lumMod val="40000"/>
                        <a:lumOff val="60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400" dirty="0" smtClean="0">
                          <a:latin typeface="Geometr231 Lt BT" pitchFamily="34" charset="0"/>
                        </a:rPr>
                        <a:t>N casi</a:t>
                      </a:r>
                    </a:p>
                  </a:txBody>
                  <a:tcPr>
                    <a:solidFill>
                      <a:schemeClr val="accent6">
                        <a:lumMod val="40000"/>
                        <a:lumOff val="60000"/>
                      </a:schemeClr>
                    </a:solidFill>
                  </a:tcPr>
                </a:tc>
                <a:tc hMerge="1">
                  <a:txBody>
                    <a:bodyPr/>
                    <a:lstStyle/>
                    <a:p>
                      <a:endParaRPr lang="it-IT" dirty="0"/>
                    </a:p>
                  </a:txBody>
                  <a:tcPr>
                    <a:solidFill>
                      <a:schemeClr val="accent6">
                        <a:lumMod val="40000"/>
                        <a:lumOff val="60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400" dirty="0" smtClean="0">
                          <a:latin typeface="Geometr231 Lt BT" pitchFamily="34" charset="0"/>
                        </a:rPr>
                        <a:t>Tasso grezzo</a:t>
                      </a:r>
                    </a:p>
                  </a:txBody>
                  <a:tcPr>
                    <a:solidFill>
                      <a:schemeClr val="accent6">
                        <a:lumMod val="40000"/>
                        <a:lumOff val="60000"/>
                      </a:schemeClr>
                    </a:solidFill>
                  </a:tcPr>
                </a:tc>
                <a:tc hMerge="1">
                  <a:txBody>
                    <a:bodyPr/>
                    <a:lstStyle/>
                    <a:p>
                      <a:endParaRPr lang="it-IT" dirty="0"/>
                    </a:p>
                  </a:txBody>
                  <a:tcPr>
                    <a:solidFill>
                      <a:schemeClr val="accent6">
                        <a:lumMod val="40000"/>
                        <a:lumOff val="60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400" dirty="0" smtClean="0">
                          <a:latin typeface="Geometr231 Lt BT" pitchFamily="34" charset="0"/>
                        </a:rPr>
                        <a:t>Tasso </a:t>
                      </a:r>
                      <a:r>
                        <a:rPr lang="it-IT" sz="2400" dirty="0" err="1" smtClean="0">
                          <a:latin typeface="Geometr231 Lt BT" pitchFamily="34" charset="0"/>
                        </a:rPr>
                        <a:t>st</a:t>
                      </a:r>
                      <a:r>
                        <a:rPr lang="it-IT" sz="2400" dirty="0" smtClean="0">
                          <a:latin typeface="Geometr231 Lt BT" pitchFamily="34" charset="0"/>
                        </a:rPr>
                        <a:t> Italia</a:t>
                      </a:r>
                    </a:p>
                  </a:txBody>
                  <a:tcPr>
                    <a:solidFill>
                      <a:schemeClr val="accent6">
                        <a:lumMod val="40000"/>
                        <a:lumOff val="60000"/>
                      </a:schemeClr>
                    </a:solidFill>
                  </a:tcPr>
                </a:tc>
                <a:tc hMerge="1">
                  <a:txBody>
                    <a:bodyPr/>
                    <a:lstStyle/>
                    <a:p>
                      <a:endParaRPr lang="it-IT" dirty="0"/>
                    </a:p>
                  </a:txBody>
                  <a:tcPr>
                    <a:solidFill>
                      <a:schemeClr val="accent6">
                        <a:lumMod val="40000"/>
                        <a:lumOff val="60000"/>
                      </a:schemeClr>
                    </a:solidFill>
                  </a:tcPr>
                </a:tc>
              </a:tr>
              <a:tr h="370840">
                <a:tc>
                  <a:txBody>
                    <a:bodyPr/>
                    <a:lstStyle/>
                    <a:p>
                      <a:endParaRPr lang="it-IT" sz="2400" dirty="0">
                        <a:latin typeface="Geometr231 Lt BT" pitchFamily="34" charset="0"/>
                      </a:endParaRPr>
                    </a:p>
                  </a:txBody>
                  <a:tcPr>
                    <a:solidFill>
                      <a:schemeClr val="accent6">
                        <a:lumMod val="20000"/>
                        <a:lumOff val="80000"/>
                      </a:schemeClr>
                    </a:solidFill>
                  </a:tcPr>
                </a:tc>
                <a:tc>
                  <a:txBody>
                    <a:bodyPr/>
                    <a:lstStyle/>
                    <a:p>
                      <a:r>
                        <a:rPr lang="it-IT" sz="2400" dirty="0" smtClean="0">
                          <a:latin typeface="Geometr231 Lt BT" pitchFamily="34" charset="0"/>
                        </a:rPr>
                        <a:t>Maschi</a:t>
                      </a:r>
                      <a:endParaRPr lang="it-IT" sz="2400" dirty="0">
                        <a:latin typeface="Geometr231 Lt BT" pitchFamily="34" charset="0"/>
                      </a:endParaRPr>
                    </a:p>
                  </a:txBody>
                  <a:tcPr>
                    <a:solidFill>
                      <a:schemeClr val="accent6">
                        <a:lumMod val="20000"/>
                        <a:lumOff val="80000"/>
                      </a:schemeClr>
                    </a:solidFill>
                  </a:tcPr>
                </a:tc>
                <a:tc>
                  <a:txBody>
                    <a:bodyPr/>
                    <a:lstStyle/>
                    <a:p>
                      <a:r>
                        <a:rPr lang="it-IT" sz="2400" dirty="0" smtClean="0">
                          <a:latin typeface="Geometr231 Lt BT" pitchFamily="34" charset="0"/>
                        </a:rPr>
                        <a:t>Femmine</a:t>
                      </a:r>
                      <a:endParaRPr lang="it-IT" sz="2400" dirty="0">
                        <a:latin typeface="Geometr231 Lt BT" pitchFamily="34" charset="0"/>
                      </a:endParaRPr>
                    </a:p>
                  </a:txBody>
                  <a:tcPr>
                    <a:solidFill>
                      <a:schemeClr val="accent6">
                        <a:lumMod val="20000"/>
                        <a:lumOff val="80000"/>
                      </a:schemeClr>
                    </a:solidFill>
                  </a:tcPr>
                </a:tc>
                <a:tc>
                  <a:txBody>
                    <a:bodyPr/>
                    <a:lstStyle/>
                    <a:p>
                      <a:r>
                        <a:rPr lang="it-IT" sz="2400" dirty="0" smtClean="0">
                          <a:latin typeface="Geometr231 Lt BT" pitchFamily="34" charset="0"/>
                        </a:rPr>
                        <a:t>M</a:t>
                      </a:r>
                      <a:endParaRPr lang="it-IT" sz="2400" dirty="0">
                        <a:latin typeface="Geometr231 Lt BT" pitchFamily="34" charset="0"/>
                      </a:endParaRPr>
                    </a:p>
                  </a:txBody>
                  <a:tcPr>
                    <a:solidFill>
                      <a:schemeClr val="accent6">
                        <a:lumMod val="20000"/>
                        <a:lumOff val="80000"/>
                      </a:schemeClr>
                    </a:solidFill>
                  </a:tcPr>
                </a:tc>
                <a:tc>
                  <a:txBody>
                    <a:bodyPr/>
                    <a:lstStyle/>
                    <a:p>
                      <a:r>
                        <a:rPr lang="it-IT" sz="2400" dirty="0" smtClean="0">
                          <a:latin typeface="Geometr231 Lt BT" pitchFamily="34" charset="0"/>
                        </a:rPr>
                        <a:t>F</a:t>
                      </a:r>
                      <a:endParaRPr lang="it-IT" sz="2400" dirty="0">
                        <a:latin typeface="Geometr231 Lt BT" pitchFamily="34" charset="0"/>
                      </a:endParaRPr>
                    </a:p>
                  </a:txBody>
                  <a:tcPr>
                    <a:solidFill>
                      <a:schemeClr val="accent6">
                        <a:lumMod val="20000"/>
                        <a:lumOff val="80000"/>
                      </a:schemeClr>
                    </a:solidFill>
                  </a:tcPr>
                </a:tc>
                <a:tc>
                  <a:txBody>
                    <a:bodyPr/>
                    <a:lstStyle/>
                    <a:p>
                      <a:r>
                        <a:rPr lang="it-IT" sz="2400" dirty="0" smtClean="0">
                          <a:latin typeface="Geometr231 Lt BT" pitchFamily="34" charset="0"/>
                        </a:rPr>
                        <a:t>M</a:t>
                      </a:r>
                      <a:endParaRPr lang="it-IT" sz="2400" dirty="0">
                        <a:latin typeface="Geometr231 Lt BT" pitchFamily="34" charset="0"/>
                      </a:endParaRPr>
                    </a:p>
                  </a:txBody>
                  <a:tcPr>
                    <a:solidFill>
                      <a:schemeClr val="accent6">
                        <a:lumMod val="20000"/>
                        <a:lumOff val="80000"/>
                      </a:schemeClr>
                    </a:solidFill>
                  </a:tcPr>
                </a:tc>
                <a:tc>
                  <a:txBody>
                    <a:bodyPr/>
                    <a:lstStyle/>
                    <a:p>
                      <a:r>
                        <a:rPr lang="it-IT" sz="2400" dirty="0" smtClean="0">
                          <a:latin typeface="Geometr231 Lt BT" pitchFamily="34" charset="0"/>
                        </a:rPr>
                        <a:t>F</a:t>
                      </a:r>
                      <a:endParaRPr lang="it-IT" sz="2400" dirty="0">
                        <a:latin typeface="Geometr231 Lt BT" pitchFamily="34" charset="0"/>
                      </a:endParaRPr>
                    </a:p>
                  </a:txBody>
                  <a:tcPr>
                    <a:solidFill>
                      <a:schemeClr val="accent6">
                        <a:lumMod val="20000"/>
                        <a:lumOff val="80000"/>
                      </a:schemeClr>
                    </a:solidFill>
                  </a:tcPr>
                </a:tc>
              </a:tr>
              <a:tr h="370840">
                <a:tc>
                  <a:txBody>
                    <a:bodyPr/>
                    <a:lstStyle/>
                    <a:p>
                      <a:r>
                        <a:rPr lang="it-IT" sz="2400" dirty="0" smtClean="0">
                          <a:latin typeface="Geometr231 Lt BT" pitchFamily="34" charset="0"/>
                        </a:rPr>
                        <a:t>2006-08</a:t>
                      </a:r>
                      <a:endParaRPr lang="it-IT" sz="2400" dirty="0">
                        <a:latin typeface="Geometr231 Lt BT" pitchFamily="34" charset="0"/>
                      </a:endParaRPr>
                    </a:p>
                  </a:txBody>
                  <a:tcPr/>
                </a:tc>
                <a:tc>
                  <a:txBody>
                    <a:bodyPr/>
                    <a:lstStyle/>
                    <a:p>
                      <a:r>
                        <a:rPr lang="it-IT" sz="2400" dirty="0" smtClean="0">
                          <a:latin typeface="Geometr231 Lt BT" pitchFamily="34" charset="0"/>
                        </a:rPr>
                        <a:t>188</a:t>
                      </a:r>
                      <a:endParaRPr lang="it-IT" sz="2400" dirty="0">
                        <a:latin typeface="Geometr231 Lt BT" pitchFamily="34" charset="0"/>
                      </a:endParaRPr>
                    </a:p>
                  </a:txBody>
                  <a:tcPr/>
                </a:tc>
                <a:tc>
                  <a:txBody>
                    <a:bodyPr/>
                    <a:lstStyle/>
                    <a:p>
                      <a:r>
                        <a:rPr lang="it-IT" sz="2400" dirty="0" smtClean="0">
                          <a:latin typeface="Geometr231 Lt BT" pitchFamily="34" charset="0"/>
                        </a:rPr>
                        <a:t>161</a:t>
                      </a:r>
                    </a:p>
                  </a:txBody>
                  <a:tcPr/>
                </a:tc>
                <a:tc>
                  <a:txBody>
                    <a:bodyPr/>
                    <a:lstStyle/>
                    <a:p>
                      <a:r>
                        <a:rPr lang="it-IT" sz="2400" dirty="0" smtClean="0">
                          <a:latin typeface="Geometr231 Lt BT" pitchFamily="34" charset="0"/>
                        </a:rPr>
                        <a:t>44.4</a:t>
                      </a:r>
                      <a:endParaRPr lang="it-IT" sz="2400" dirty="0">
                        <a:latin typeface="Geometr231 Lt BT" pitchFamily="34" charset="0"/>
                      </a:endParaRPr>
                    </a:p>
                  </a:txBody>
                  <a:tcPr/>
                </a:tc>
                <a:tc>
                  <a:txBody>
                    <a:bodyPr/>
                    <a:lstStyle/>
                    <a:p>
                      <a:r>
                        <a:rPr lang="it-IT" sz="2400" dirty="0" smtClean="0">
                          <a:latin typeface="Geometr231 Lt BT" pitchFamily="34" charset="0"/>
                        </a:rPr>
                        <a:t>35.4</a:t>
                      </a:r>
                      <a:endParaRPr lang="it-IT" sz="2400" dirty="0">
                        <a:latin typeface="Geometr231 Lt BT" pitchFamily="34" charset="0"/>
                      </a:endParaRPr>
                    </a:p>
                  </a:txBody>
                  <a:tcPr/>
                </a:tc>
                <a:tc>
                  <a:txBody>
                    <a:bodyPr/>
                    <a:lstStyle/>
                    <a:p>
                      <a:r>
                        <a:rPr lang="it-IT" sz="2400" b="1" dirty="0" smtClean="0">
                          <a:latin typeface="Geometr231 Lt BT" pitchFamily="34" charset="0"/>
                        </a:rPr>
                        <a:t>43.3</a:t>
                      </a:r>
                      <a:endParaRPr lang="it-IT" sz="2400" b="1" dirty="0">
                        <a:latin typeface="Geometr231 Lt BT" pitchFamily="34" charset="0"/>
                      </a:endParaRPr>
                    </a:p>
                  </a:txBody>
                  <a:tcPr/>
                </a:tc>
                <a:tc>
                  <a:txBody>
                    <a:bodyPr/>
                    <a:lstStyle/>
                    <a:p>
                      <a:r>
                        <a:rPr lang="it-IT" sz="2400" b="1" dirty="0" smtClean="0">
                          <a:latin typeface="Geometr231 Lt BT" pitchFamily="34" charset="0"/>
                        </a:rPr>
                        <a:t>25.3</a:t>
                      </a:r>
                      <a:endParaRPr lang="it-IT" sz="2400" b="1" dirty="0">
                        <a:latin typeface="Geometr231 Lt BT" pitchFamily="34" charset="0"/>
                      </a:endParaRPr>
                    </a:p>
                  </a:txBody>
                  <a:tcPr/>
                </a:tc>
              </a:tr>
              <a:tr h="370840">
                <a:tc>
                  <a:txBody>
                    <a:bodyPr/>
                    <a:lstStyle/>
                    <a:p>
                      <a:r>
                        <a:rPr lang="it-IT" sz="2400" dirty="0" smtClean="0">
                          <a:latin typeface="Geometr231 Lt BT" pitchFamily="34" charset="0"/>
                        </a:rPr>
                        <a:t>2003-05</a:t>
                      </a:r>
                      <a:endParaRPr lang="it-IT" sz="2400" dirty="0">
                        <a:latin typeface="Geometr231 Lt BT" pitchFamily="34" charset="0"/>
                      </a:endParaRPr>
                    </a:p>
                  </a:txBody>
                  <a:tcPr/>
                </a:tc>
                <a:tc>
                  <a:txBody>
                    <a:bodyPr/>
                    <a:lstStyle/>
                    <a:p>
                      <a:r>
                        <a:rPr lang="it-IT" sz="2400" dirty="0" smtClean="0">
                          <a:latin typeface="Geometr231 Lt BT" pitchFamily="34" charset="0"/>
                        </a:rPr>
                        <a:t>191</a:t>
                      </a:r>
                      <a:endParaRPr lang="it-IT" sz="2400" dirty="0">
                        <a:latin typeface="Geometr231 Lt BT" pitchFamily="34" charset="0"/>
                      </a:endParaRPr>
                    </a:p>
                  </a:txBody>
                  <a:tcPr/>
                </a:tc>
                <a:tc>
                  <a:txBody>
                    <a:bodyPr/>
                    <a:lstStyle/>
                    <a:p>
                      <a:r>
                        <a:rPr lang="it-IT" sz="2400" dirty="0" smtClean="0">
                          <a:latin typeface="Geometr231 Lt BT" pitchFamily="34" charset="0"/>
                        </a:rPr>
                        <a:t>144</a:t>
                      </a:r>
                      <a:endParaRPr lang="it-IT" sz="2400" dirty="0">
                        <a:latin typeface="Geometr231 Lt BT" pitchFamily="34" charset="0"/>
                      </a:endParaRPr>
                    </a:p>
                  </a:txBody>
                  <a:tcPr/>
                </a:tc>
                <a:tc>
                  <a:txBody>
                    <a:bodyPr/>
                    <a:lstStyle/>
                    <a:p>
                      <a:r>
                        <a:rPr lang="it-IT" sz="2400" dirty="0" smtClean="0">
                          <a:latin typeface="Geometr231 Lt BT" pitchFamily="34" charset="0"/>
                        </a:rPr>
                        <a:t>46.3</a:t>
                      </a:r>
                      <a:endParaRPr lang="it-IT" sz="2400" dirty="0">
                        <a:latin typeface="Geometr231 Lt BT" pitchFamily="34" charset="0"/>
                      </a:endParaRPr>
                    </a:p>
                  </a:txBody>
                  <a:tcPr/>
                </a:tc>
                <a:tc>
                  <a:txBody>
                    <a:bodyPr/>
                    <a:lstStyle/>
                    <a:p>
                      <a:r>
                        <a:rPr lang="it-IT" sz="2400" dirty="0" smtClean="0">
                          <a:latin typeface="Geometr231 Lt BT" pitchFamily="34" charset="0"/>
                        </a:rPr>
                        <a:t>32.6</a:t>
                      </a:r>
                      <a:endParaRPr lang="it-IT" sz="2400" dirty="0">
                        <a:latin typeface="Geometr231 Lt BT" pitchFamily="34" charset="0"/>
                      </a:endParaRPr>
                    </a:p>
                  </a:txBody>
                  <a:tcPr/>
                </a:tc>
                <a:tc>
                  <a:txBody>
                    <a:bodyPr/>
                    <a:lstStyle/>
                    <a:p>
                      <a:r>
                        <a:rPr lang="it-IT" sz="2400" b="1" dirty="0" smtClean="0">
                          <a:latin typeface="Geometr231 Lt BT" pitchFamily="34" charset="0"/>
                        </a:rPr>
                        <a:t>46.4</a:t>
                      </a:r>
                      <a:endParaRPr lang="it-IT" sz="2400" b="1" dirty="0">
                        <a:latin typeface="Geometr231 Lt BT" pitchFamily="34" charset="0"/>
                      </a:endParaRPr>
                    </a:p>
                  </a:txBody>
                  <a:tcPr/>
                </a:tc>
                <a:tc>
                  <a:txBody>
                    <a:bodyPr/>
                    <a:lstStyle/>
                    <a:p>
                      <a:r>
                        <a:rPr lang="it-IT" sz="2400" b="1" dirty="0" smtClean="0">
                          <a:latin typeface="Geometr231 Lt BT" pitchFamily="34" charset="0"/>
                        </a:rPr>
                        <a:t>26.1</a:t>
                      </a:r>
                      <a:endParaRPr lang="it-IT" sz="2400" b="1" dirty="0">
                        <a:latin typeface="Geometr231 Lt BT" pitchFamily="34" charset="0"/>
                      </a:endParaRPr>
                    </a:p>
                  </a:txBody>
                  <a:tcPr/>
                </a:tc>
              </a:tr>
              <a:tr h="370840">
                <a:tc>
                  <a:txBody>
                    <a:bodyPr/>
                    <a:lstStyle/>
                    <a:p>
                      <a:r>
                        <a:rPr lang="it-IT" sz="2400" dirty="0" smtClean="0">
                          <a:latin typeface="Geometr231 Lt BT" pitchFamily="34" charset="0"/>
                        </a:rPr>
                        <a:t>1994-96</a:t>
                      </a:r>
                      <a:endParaRPr lang="it-IT" sz="2400" dirty="0">
                        <a:latin typeface="Geometr231 Lt BT" pitchFamily="34" charset="0"/>
                      </a:endParaRPr>
                    </a:p>
                  </a:txBody>
                  <a:tcPr/>
                </a:tc>
                <a:tc>
                  <a:txBody>
                    <a:bodyPr/>
                    <a:lstStyle/>
                    <a:p>
                      <a:r>
                        <a:rPr lang="it-IT" sz="2400" dirty="0" smtClean="0">
                          <a:latin typeface="Geometr231 Lt BT" pitchFamily="34" charset="0"/>
                        </a:rPr>
                        <a:t>163</a:t>
                      </a:r>
                      <a:endParaRPr lang="it-IT" sz="2400" dirty="0">
                        <a:latin typeface="Geometr231 Lt BT" pitchFamily="34" charset="0"/>
                      </a:endParaRPr>
                    </a:p>
                  </a:txBody>
                  <a:tcPr/>
                </a:tc>
                <a:tc>
                  <a:txBody>
                    <a:bodyPr/>
                    <a:lstStyle/>
                    <a:p>
                      <a:r>
                        <a:rPr lang="it-IT" sz="2400" dirty="0" smtClean="0">
                          <a:latin typeface="Geometr231 Lt BT" pitchFamily="34" charset="0"/>
                        </a:rPr>
                        <a:t>131</a:t>
                      </a:r>
                      <a:endParaRPr lang="it-IT" sz="2400" dirty="0">
                        <a:latin typeface="Geometr231 Lt BT" pitchFamily="34" charset="0"/>
                      </a:endParaRPr>
                    </a:p>
                  </a:txBody>
                  <a:tcPr/>
                </a:tc>
                <a:tc>
                  <a:txBody>
                    <a:bodyPr/>
                    <a:lstStyle/>
                    <a:p>
                      <a:r>
                        <a:rPr lang="it-IT" sz="2400" dirty="0" smtClean="0">
                          <a:latin typeface="Geometr231 Lt BT" pitchFamily="34" charset="0"/>
                        </a:rPr>
                        <a:t>41.4</a:t>
                      </a:r>
                      <a:endParaRPr lang="it-IT" sz="2400" dirty="0">
                        <a:latin typeface="Geometr231 Lt BT" pitchFamily="34" charset="0"/>
                      </a:endParaRPr>
                    </a:p>
                  </a:txBody>
                  <a:tcPr/>
                </a:tc>
                <a:tc>
                  <a:txBody>
                    <a:bodyPr/>
                    <a:lstStyle/>
                    <a:p>
                      <a:r>
                        <a:rPr lang="it-IT" sz="2400" dirty="0" smtClean="0">
                          <a:latin typeface="Geometr231 Lt BT" pitchFamily="34" charset="0"/>
                        </a:rPr>
                        <a:t>31.3</a:t>
                      </a:r>
                      <a:endParaRPr lang="it-IT" sz="2400" dirty="0">
                        <a:latin typeface="Geometr231 Lt BT" pitchFamily="34" charset="0"/>
                      </a:endParaRPr>
                    </a:p>
                  </a:txBody>
                  <a:tcPr/>
                </a:tc>
                <a:tc>
                  <a:txBody>
                    <a:bodyPr/>
                    <a:lstStyle/>
                    <a:p>
                      <a:r>
                        <a:rPr lang="it-IT" sz="2400" b="1" dirty="0" smtClean="0">
                          <a:latin typeface="Geometr231 Lt BT" pitchFamily="34" charset="0"/>
                        </a:rPr>
                        <a:t>48.0</a:t>
                      </a:r>
                      <a:endParaRPr lang="it-IT" sz="2400" b="1" dirty="0">
                        <a:latin typeface="Geometr231 Lt BT" pitchFamily="34" charset="0"/>
                      </a:endParaRPr>
                    </a:p>
                  </a:txBody>
                  <a:tcPr/>
                </a:tc>
                <a:tc>
                  <a:txBody>
                    <a:bodyPr/>
                    <a:lstStyle/>
                    <a:p>
                      <a:r>
                        <a:rPr lang="it-IT" sz="2400" b="1" dirty="0" smtClean="0">
                          <a:latin typeface="Geometr231 Lt BT" pitchFamily="34" charset="0"/>
                        </a:rPr>
                        <a:t>28.1</a:t>
                      </a:r>
                      <a:endParaRPr lang="it-IT" sz="2400" b="1" dirty="0">
                        <a:latin typeface="Geometr231 Lt BT" pitchFamily="34" charset="0"/>
                      </a:endParaRPr>
                    </a:p>
                  </a:txBody>
                  <a:tcPr/>
                </a:tc>
              </a:tr>
            </a:tbl>
          </a:graphicData>
        </a:graphic>
      </p:graphicFrame>
      <p:sp>
        <p:nvSpPr>
          <p:cNvPr id="8" name="CasellaDiTesto 7"/>
          <p:cNvSpPr txBox="1"/>
          <p:nvPr/>
        </p:nvSpPr>
        <p:spPr>
          <a:xfrm>
            <a:off x="1357290" y="928670"/>
            <a:ext cx="1125629" cy="461665"/>
          </a:xfrm>
          <a:prstGeom prst="rect">
            <a:avLst/>
          </a:prstGeom>
          <a:noFill/>
        </p:spPr>
        <p:txBody>
          <a:bodyPr wrap="none" rtlCol="0">
            <a:spAutoFit/>
          </a:bodyPr>
          <a:lstStyle/>
          <a:p>
            <a:r>
              <a:rPr lang="it-IT" sz="2400" b="1" dirty="0" smtClean="0">
                <a:latin typeface="Geometr231 Lt BT" pitchFamily="34" charset="0"/>
              </a:rPr>
              <a:t>Incidenza</a:t>
            </a:r>
            <a:endParaRPr lang="it-IT" sz="2400" b="1" dirty="0">
              <a:latin typeface="Geometr231 Lt BT" pitchFamily="34" charset="0"/>
            </a:endParaRPr>
          </a:p>
        </p:txBody>
      </p:sp>
      <p:sp>
        <p:nvSpPr>
          <p:cNvPr id="9" name="CasellaDiTesto 8"/>
          <p:cNvSpPr txBox="1"/>
          <p:nvPr/>
        </p:nvSpPr>
        <p:spPr>
          <a:xfrm>
            <a:off x="1357290" y="3786190"/>
            <a:ext cx="1132041" cy="461665"/>
          </a:xfrm>
          <a:prstGeom prst="rect">
            <a:avLst/>
          </a:prstGeom>
          <a:noFill/>
        </p:spPr>
        <p:txBody>
          <a:bodyPr wrap="none" rtlCol="0">
            <a:spAutoFit/>
          </a:bodyPr>
          <a:lstStyle/>
          <a:p>
            <a:r>
              <a:rPr lang="it-IT" sz="2400" b="1" dirty="0" smtClean="0">
                <a:latin typeface="Geometr231 Lt BT" pitchFamily="34" charset="0"/>
              </a:rPr>
              <a:t>Mortalità</a:t>
            </a:r>
            <a:endParaRPr lang="it-IT" sz="2400" b="1" dirty="0">
              <a:latin typeface="Geometr231 Lt BT" pitchFamily="34" charset="0"/>
            </a:endParaRPr>
          </a:p>
        </p:txBody>
      </p:sp>
      <p:sp>
        <p:nvSpPr>
          <p:cNvPr id="10" name="Segnaposto data 9"/>
          <p:cNvSpPr>
            <a:spLocks noGrp="1"/>
          </p:cNvSpPr>
          <p:nvPr>
            <p:ph type="dt" sz="half" idx="10"/>
          </p:nvPr>
        </p:nvSpPr>
        <p:spPr/>
        <p:txBody>
          <a:bodyPr/>
          <a:lstStyle/>
          <a:p>
            <a:pPr>
              <a:defRPr/>
            </a:pPr>
            <a:r>
              <a:rPr lang="it-IT" smtClean="0"/>
              <a:t>6 ottobre 2011</a:t>
            </a:r>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Discutere gli interventi alla luce delle evidenze scientifiche</a:t>
            </a:r>
            <a:endParaRPr lang="it-IT" dirty="0"/>
          </a:p>
        </p:txBody>
      </p:sp>
      <p:sp>
        <p:nvSpPr>
          <p:cNvPr id="3" name="Segnaposto contenuto 2"/>
          <p:cNvSpPr>
            <a:spLocks noGrp="1"/>
          </p:cNvSpPr>
          <p:nvPr>
            <p:ph idx="1"/>
          </p:nvPr>
        </p:nvSpPr>
        <p:spPr/>
        <p:txBody>
          <a:bodyPr/>
          <a:lstStyle/>
          <a:p>
            <a:r>
              <a:rPr lang="en-US" dirty="0" smtClean="0"/>
              <a:t>The much debated need for </a:t>
            </a:r>
            <a:r>
              <a:rPr lang="en-US" dirty="0" err="1" smtClean="0"/>
              <a:t>randomised</a:t>
            </a:r>
            <a:r>
              <a:rPr lang="en-US" dirty="0" smtClean="0"/>
              <a:t> trials as new screening modalities emerge could be more easily handled if running screening </a:t>
            </a:r>
            <a:r>
              <a:rPr lang="en-US" dirty="0" err="1" smtClean="0"/>
              <a:t>programmes</a:t>
            </a:r>
            <a:r>
              <a:rPr lang="en-US" dirty="0" smtClean="0"/>
              <a:t> are regarded as natural platforms for testing out and evaluating presumed improvements in the service—including new emerging screening modalities.</a:t>
            </a:r>
            <a:endParaRPr lang="it-IT" dirty="0"/>
          </a:p>
        </p:txBody>
      </p:sp>
      <p:sp>
        <p:nvSpPr>
          <p:cNvPr id="4" name="Segnaposto data 3"/>
          <p:cNvSpPr>
            <a:spLocks noGrp="1"/>
          </p:cNvSpPr>
          <p:nvPr>
            <p:ph type="dt" sz="half" idx="10"/>
          </p:nvPr>
        </p:nvSpPr>
        <p:spPr/>
        <p:txBody>
          <a:bodyPr/>
          <a:lstStyle/>
          <a:p>
            <a:pPr>
              <a:defRPr/>
            </a:pPr>
            <a:r>
              <a:rPr lang="it-IT" smtClean="0"/>
              <a:t>6 ottobre 2011</a:t>
            </a:r>
            <a:endParaRPr lang="en-US"/>
          </a:p>
        </p:txBody>
      </p:sp>
      <p:sp>
        <p:nvSpPr>
          <p:cNvPr id="5" name="Segnaposto numero diapositiva 4"/>
          <p:cNvSpPr>
            <a:spLocks noGrp="1"/>
          </p:cNvSpPr>
          <p:nvPr>
            <p:ph type="sldNum" sz="quarter" idx="12"/>
          </p:nvPr>
        </p:nvSpPr>
        <p:spPr/>
        <p:txBody>
          <a:bodyPr/>
          <a:lstStyle/>
          <a:p>
            <a:pPr>
              <a:defRPr/>
            </a:pPr>
            <a:fld id="{D8C01B90-7D50-484E-A963-857004056175}" type="slidenum">
              <a:rPr lang="en-US" smtClean="0"/>
              <a:pPr>
                <a:defRPr/>
              </a:pPr>
              <a:t>30</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6">
                <a:shade val="45000"/>
                <a:satMod val="135000"/>
              </a:schemeClr>
              <a:prstClr val="white"/>
            </a:duotone>
          </a:blip>
          <a:srcRect/>
          <a:stretch>
            <a:fillRect t="-51000" b="-51000"/>
          </a:stretch>
        </a:blipFill>
        <a:effectLst/>
      </p:bgPr>
    </p:bg>
    <p:spTree>
      <p:nvGrpSpPr>
        <p:cNvPr id="1" name=""/>
        <p:cNvGrpSpPr/>
        <p:nvPr/>
      </p:nvGrpSpPr>
      <p:grpSpPr>
        <a:xfrm>
          <a:off x="0" y="0"/>
          <a:ext cx="0" cy="0"/>
          <a:chOff x="0" y="0"/>
          <a:chExt cx="0" cy="0"/>
        </a:xfrm>
      </p:grpSpPr>
      <p:sp>
        <p:nvSpPr>
          <p:cNvPr id="7" name="Rettangolo 6"/>
          <p:cNvSpPr/>
          <p:nvPr/>
        </p:nvSpPr>
        <p:spPr>
          <a:xfrm>
            <a:off x="142875" y="71438"/>
            <a:ext cx="8858250" cy="900112"/>
          </a:xfrm>
          <a:prstGeom prst="rec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0" anchor="ctr"/>
          <a:lstStyle/>
          <a:p>
            <a:pPr fontAlgn="auto">
              <a:spcBef>
                <a:spcPts val="0"/>
              </a:spcBef>
              <a:spcAft>
                <a:spcPts val="0"/>
              </a:spcAft>
              <a:defRPr/>
            </a:pPr>
            <a:r>
              <a:rPr lang="en-US" sz="4400" b="1" dirty="0">
                <a:solidFill>
                  <a:schemeClr val="bg1"/>
                </a:solidFill>
                <a:latin typeface="Geometr231 Lt BT" pitchFamily="34" charset="0"/>
                <a:cs typeface="Aharoni" pitchFamily="2" charset="-79"/>
              </a:rPr>
              <a:t>CRC in Umbria</a:t>
            </a:r>
          </a:p>
        </p:txBody>
      </p:sp>
      <p:sp>
        <p:nvSpPr>
          <p:cNvPr id="6" name="Rettangolo 5"/>
          <p:cNvSpPr/>
          <p:nvPr/>
        </p:nvSpPr>
        <p:spPr>
          <a:xfrm>
            <a:off x="142875" y="1071563"/>
            <a:ext cx="8856663" cy="5651500"/>
          </a:xfrm>
          <a:prstGeom prst="rect">
            <a:avLst/>
          </a:prstGeom>
          <a:ln w="38100">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a:p>
        </p:txBody>
      </p:sp>
      <p:sp>
        <p:nvSpPr>
          <p:cNvPr id="19" name="Rettangolo 18"/>
          <p:cNvSpPr/>
          <p:nvPr/>
        </p:nvSpPr>
        <p:spPr bwMode="auto">
          <a:xfrm rot="16200000">
            <a:off x="-571500" y="2786063"/>
            <a:ext cx="2214563" cy="35718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smtClean="0"/>
              <a:t>MASCHI</a:t>
            </a:r>
            <a:endParaRPr lang="en-US" sz="2800" dirty="0"/>
          </a:p>
        </p:txBody>
      </p:sp>
      <p:sp>
        <p:nvSpPr>
          <p:cNvPr id="23" name="Rettangolo 22"/>
          <p:cNvSpPr/>
          <p:nvPr/>
        </p:nvSpPr>
        <p:spPr bwMode="auto">
          <a:xfrm rot="16200000">
            <a:off x="-678656" y="5250657"/>
            <a:ext cx="2428875" cy="357187"/>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smtClean="0"/>
              <a:t>FEMMINE</a:t>
            </a:r>
            <a:endParaRPr lang="en-US" sz="2800" dirty="0"/>
          </a:p>
        </p:txBody>
      </p:sp>
      <p:pic>
        <p:nvPicPr>
          <p:cNvPr id="5127" name="Picture 3"/>
          <p:cNvPicPr>
            <a:picLocks noChangeAspect="1" noChangeArrowheads="1"/>
          </p:cNvPicPr>
          <p:nvPr/>
        </p:nvPicPr>
        <p:blipFill>
          <a:blip r:embed="rId3" cstate="print"/>
          <a:srcRect l="42500" t="21666" r="18124" b="34167"/>
          <a:stretch>
            <a:fillRect/>
          </a:stretch>
        </p:blipFill>
        <p:spPr bwMode="auto">
          <a:xfrm>
            <a:off x="857250" y="4195763"/>
            <a:ext cx="3879850" cy="2447925"/>
          </a:xfrm>
          <a:prstGeom prst="rect">
            <a:avLst/>
          </a:prstGeom>
          <a:noFill/>
          <a:ln w="9525">
            <a:noFill/>
            <a:miter lim="800000"/>
            <a:headEnd/>
            <a:tailEnd/>
          </a:ln>
        </p:spPr>
      </p:pic>
      <p:pic>
        <p:nvPicPr>
          <p:cNvPr id="5128" name="Picture 4"/>
          <p:cNvPicPr>
            <a:picLocks noChangeAspect="1" noChangeArrowheads="1"/>
          </p:cNvPicPr>
          <p:nvPr/>
        </p:nvPicPr>
        <p:blipFill>
          <a:blip r:embed="rId4" cstate="print"/>
          <a:srcRect l="42188" t="21666" r="17500" b="35001"/>
          <a:stretch>
            <a:fillRect/>
          </a:stretch>
        </p:blipFill>
        <p:spPr bwMode="auto">
          <a:xfrm>
            <a:off x="4810125" y="1766888"/>
            <a:ext cx="4048125" cy="2447925"/>
          </a:xfrm>
          <a:prstGeom prst="rect">
            <a:avLst/>
          </a:prstGeom>
          <a:noFill/>
          <a:ln w="9525">
            <a:noFill/>
            <a:miter lim="800000"/>
            <a:headEnd/>
            <a:tailEnd/>
          </a:ln>
        </p:spPr>
      </p:pic>
      <p:pic>
        <p:nvPicPr>
          <p:cNvPr id="5129" name="Picture 5"/>
          <p:cNvPicPr>
            <a:picLocks noChangeAspect="1" noChangeArrowheads="1"/>
          </p:cNvPicPr>
          <p:nvPr/>
        </p:nvPicPr>
        <p:blipFill>
          <a:blip r:embed="rId5" cstate="print"/>
          <a:srcRect l="41251" t="22501" r="18437" b="31667"/>
          <a:stretch>
            <a:fillRect/>
          </a:stretch>
        </p:blipFill>
        <p:spPr bwMode="auto">
          <a:xfrm>
            <a:off x="4857752" y="4214818"/>
            <a:ext cx="3827463" cy="2447925"/>
          </a:xfrm>
          <a:prstGeom prst="rect">
            <a:avLst/>
          </a:prstGeom>
          <a:noFill/>
          <a:ln w="9525">
            <a:noFill/>
            <a:miter lim="800000"/>
            <a:headEnd/>
            <a:tailEnd/>
          </a:ln>
        </p:spPr>
      </p:pic>
      <p:pic>
        <p:nvPicPr>
          <p:cNvPr id="5130" name="Picture 2"/>
          <p:cNvPicPr>
            <a:picLocks noChangeAspect="1" noChangeArrowheads="1"/>
          </p:cNvPicPr>
          <p:nvPr/>
        </p:nvPicPr>
        <p:blipFill>
          <a:blip r:embed="rId6" cstate="print"/>
          <a:srcRect l="42188" t="20833" r="17969" b="33333"/>
          <a:stretch>
            <a:fillRect/>
          </a:stretch>
        </p:blipFill>
        <p:spPr bwMode="auto">
          <a:xfrm>
            <a:off x="857250" y="1766888"/>
            <a:ext cx="3783013" cy="2447925"/>
          </a:xfrm>
          <a:prstGeom prst="rect">
            <a:avLst/>
          </a:prstGeom>
          <a:noFill/>
          <a:ln w="9525">
            <a:noFill/>
            <a:miter lim="800000"/>
            <a:headEnd/>
            <a:tailEnd/>
          </a:ln>
        </p:spPr>
      </p:pic>
      <p:graphicFrame>
        <p:nvGraphicFramePr>
          <p:cNvPr id="25" name="Tabella 24"/>
          <p:cNvGraphicFramePr>
            <a:graphicFrameLocks noGrp="1"/>
          </p:cNvGraphicFramePr>
          <p:nvPr/>
        </p:nvGraphicFramePr>
        <p:xfrm>
          <a:off x="714375" y="1143000"/>
          <a:ext cx="8215370" cy="670560"/>
        </p:xfrm>
        <a:graphic>
          <a:graphicData uri="http://schemas.openxmlformats.org/drawingml/2006/table">
            <a:tbl>
              <a:tblPr firstRow="1" bandRow="1">
                <a:tableStyleId>{21E4AEA4-8DFA-4A89-87EB-49C32662AFE0}</a:tableStyleId>
              </a:tblPr>
              <a:tblGrid>
                <a:gridCol w="4107685"/>
                <a:gridCol w="4107685"/>
              </a:tblGrid>
              <a:tr h="285752">
                <a:tc gridSpan="2">
                  <a:txBody>
                    <a:bodyPr/>
                    <a:lstStyle/>
                    <a:p>
                      <a:pPr algn="ctr"/>
                      <a:r>
                        <a:rPr lang="en-US" sz="1600" dirty="0" smtClean="0"/>
                        <a:t>TREND</a:t>
                      </a:r>
                      <a:r>
                        <a:rPr lang="en-US" sz="1600" baseline="0" dirty="0" smtClean="0"/>
                        <a:t> DI INCIDENZA E MORTALITA’</a:t>
                      </a:r>
                      <a:endParaRPr lang="en-US" sz="1600" dirty="0"/>
                    </a:p>
                  </a:txBody>
                  <a:tcPr>
                    <a:solidFill>
                      <a:schemeClr val="accent6">
                        <a:lumMod val="40000"/>
                        <a:lumOff val="60000"/>
                      </a:schemeClr>
                    </a:solidFill>
                  </a:tcPr>
                </a:tc>
                <a:tc hMerge="1">
                  <a:txBody>
                    <a:bodyPr/>
                    <a:lstStyle/>
                    <a:p>
                      <a:pPr algn="ctr"/>
                      <a:endParaRPr lang="en-US" dirty="0"/>
                    </a:p>
                  </a:txBody>
                  <a:tcPr/>
                </a:tc>
              </a:tr>
              <a:tr h="285752">
                <a:tc>
                  <a:txBody>
                    <a:bodyPr/>
                    <a:lstStyle/>
                    <a:p>
                      <a:pPr algn="ctr"/>
                      <a:r>
                        <a:rPr lang="en-US" sz="1600" dirty="0" smtClean="0"/>
                        <a:t>Colon C18+ C19</a:t>
                      </a:r>
                      <a:endParaRPr lang="en-US" sz="1600" dirty="0"/>
                    </a:p>
                  </a:txBody>
                  <a:tcPr>
                    <a:solidFill>
                      <a:schemeClr val="accent6">
                        <a:lumMod val="40000"/>
                        <a:lumOff val="60000"/>
                      </a:schemeClr>
                    </a:solidFill>
                  </a:tcPr>
                </a:tc>
                <a:tc>
                  <a:txBody>
                    <a:bodyPr/>
                    <a:lstStyle/>
                    <a:p>
                      <a:pPr algn="ctr"/>
                      <a:r>
                        <a:rPr lang="en-US" sz="1600" dirty="0" err="1" smtClean="0"/>
                        <a:t>Retto</a:t>
                      </a:r>
                      <a:r>
                        <a:rPr lang="en-US" sz="1600" dirty="0" smtClean="0"/>
                        <a:t> C20</a:t>
                      </a:r>
                      <a:endParaRPr lang="en-US" sz="1600" dirty="0"/>
                    </a:p>
                  </a:txBody>
                  <a:tcPr>
                    <a:solidFill>
                      <a:schemeClr val="accent6">
                        <a:lumMod val="40000"/>
                        <a:lumOff val="60000"/>
                      </a:schemeClr>
                    </a:solidFill>
                  </a:tcPr>
                </a:tc>
              </a:tr>
            </a:tbl>
          </a:graphicData>
        </a:graphic>
      </p:graphicFrame>
      <p:sp>
        <p:nvSpPr>
          <p:cNvPr id="21" name="CasellaDiTesto 20"/>
          <p:cNvSpPr txBox="1"/>
          <p:nvPr/>
        </p:nvSpPr>
        <p:spPr>
          <a:xfrm>
            <a:off x="6643702" y="5157771"/>
            <a:ext cx="428628" cy="200055"/>
          </a:xfrm>
          <a:prstGeom prst="rect">
            <a:avLst/>
          </a:prstGeom>
          <a:solidFill>
            <a:schemeClr val="bg1">
              <a:lumMod val="95000"/>
            </a:schemeClr>
          </a:solidFill>
        </p:spPr>
        <p:txBody>
          <a:bodyPr wrap="square" rtlCol="0">
            <a:spAutoFit/>
          </a:bodyPr>
          <a:lstStyle/>
          <a:p>
            <a:r>
              <a:rPr lang="it-IT" sz="700" b="1" dirty="0" smtClean="0">
                <a:latin typeface="Geometr231 Lt BT" pitchFamily="34" charset="0"/>
              </a:rPr>
              <a:t>- 1.05</a:t>
            </a:r>
            <a:endParaRPr lang="it-IT" sz="700" b="1" dirty="0">
              <a:latin typeface="Geometr231 Lt BT"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6">
                <a:shade val="45000"/>
                <a:satMod val="135000"/>
              </a:schemeClr>
              <a:prstClr val="white"/>
            </a:duotone>
          </a:blip>
          <a:srcRect/>
          <a:stretch>
            <a:fillRect t="-51000" b="-51000"/>
          </a:stretch>
        </a:blipFill>
        <a:effectLst/>
      </p:bgPr>
    </p:bg>
    <p:spTree>
      <p:nvGrpSpPr>
        <p:cNvPr id="1" name=""/>
        <p:cNvGrpSpPr/>
        <p:nvPr/>
      </p:nvGrpSpPr>
      <p:grpSpPr>
        <a:xfrm>
          <a:off x="0" y="0"/>
          <a:ext cx="0" cy="0"/>
          <a:chOff x="0" y="0"/>
          <a:chExt cx="0" cy="0"/>
        </a:xfrm>
      </p:grpSpPr>
      <p:sp>
        <p:nvSpPr>
          <p:cNvPr id="7" name="Rettangolo 6"/>
          <p:cNvSpPr/>
          <p:nvPr/>
        </p:nvSpPr>
        <p:spPr>
          <a:xfrm>
            <a:off x="142875" y="71438"/>
            <a:ext cx="8858250" cy="90011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0" anchor="ctr"/>
          <a:lstStyle/>
          <a:p>
            <a:pPr fontAlgn="auto">
              <a:spcBef>
                <a:spcPts val="0"/>
              </a:spcBef>
              <a:spcAft>
                <a:spcPts val="0"/>
              </a:spcAft>
              <a:defRPr/>
            </a:pPr>
            <a:r>
              <a:rPr lang="en-US" sz="4400" b="1" dirty="0">
                <a:solidFill>
                  <a:schemeClr val="bg1"/>
                </a:solidFill>
                <a:latin typeface="Geometr231 Lt BT" pitchFamily="34" charset="0"/>
                <a:cs typeface="Aharoni" pitchFamily="2" charset="-79"/>
              </a:rPr>
              <a:t>CRC in Umbria</a:t>
            </a:r>
          </a:p>
        </p:txBody>
      </p:sp>
      <p:sp>
        <p:nvSpPr>
          <p:cNvPr id="6" name="Rettangolo 5"/>
          <p:cNvSpPr/>
          <p:nvPr/>
        </p:nvSpPr>
        <p:spPr>
          <a:xfrm>
            <a:off x="142875" y="1071562"/>
            <a:ext cx="8929719" cy="5715023"/>
          </a:xfrm>
          <a:prstGeom prst="rect">
            <a:avLst/>
          </a:prstGeom>
          <a:ln w="38100">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a:p>
        </p:txBody>
      </p:sp>
      <p:sp>
        <p:nvSpPr>
          <p:cNvPr id="19" name="Rettangolo 18"/>
          <p:cNvSpPr/>
          <p:nvPr/>
        </p:nvSpPr>
        <p:spPr bwMode="auto">
          <a:xfrm rot="16200000">
            <a:off x="-571500" y="2786063"/>
            <a:ext cx="2214563" cy="35718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smtClean="0"/>
              <a:t>MASCHI</a:t>
            </a:r>
            <a:endParaRPr lang="en-US" sz="2800" dirty="0"/>
          </a:p>
        </p:txBody>
      </p:sp>
      <p:sp>
        <p:nvSpPr>
          <p:cNvPr id="23" name="Rettangolo 22"/>
          <p:cNvSpPr/>
          <p:nvPr/>
        </p:nvSpPr>
        <p:spPr bwMode="auto">
          <a:xfrm rot="16200000">
            <a:off x="-678656" y="5250657"/>
            <a:ext cx="2428875" cy="357187"/>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smtClean="0"/>
              <a:t>FEMMINE</a:t>
            </a:r>
            <a:endParaRPr lang="en-US" sz="2800" dirty="0"/>
          </a:p>
        </p:txBody>
      </p:sp>
      <p:graphicFrame>
        <p:nvGraphicFramePr>
          <p:cNvPr id="25" name="Tabella 24"/>
          <p:cNvGraphicFramePr>
            <a:graphicFrameLocks noGrp="1"/>
          </p:cNvGraphicFramePr>
          <p:nvPr/>
        </p:nvGraphicFramePr>
        <p:xfrm>
          <a:off x="714375" y="1143000"/>
          <a:ext cx="8215370" cy="670560"/>
        </p:xfrm>
        <a:graphic>
          <a:graphicData uri="http://schemas.openxmlformats.org/drawingml/2006/table">
            <a:tbl>
              <a:tblPr firstRow="1" bandRow="1">
                <a:tableStyleId>{21E4AEA4-8DFA-4A89-87EB-49C32662AFE0}</a:tableStyleId>
              </a:tblPr>
              <a:tblGrid>
                <a:gridCol w="4107685"/>
                <a:gridCol w="4107685"/>
              </a:tblGrid>
              <a:tr h="285752">
                <a:tc gridSpan="2">
                  <a:txBody>
                    <a:bodyPr/>
                    <a:lstStyle/>
                    <a:p>
                      <a:pPr algn="ctr"/>
                      <a:r>
                        <a:rPr lang="en-US" sz="1600" dirty="0" smtClean="0"/>
                        <a:t>TREND</a:t>
                      </a:r>
                      <a:r>
                        <a:rPr lang="en-US" sz="1600" baseline="0" dirty="0" smtClean="0"/>
                        <a:t> DI INCIDENZA C18-C20 50-74 verso </a:t>
                      </a:r>
                      <a:r>
                        <a:rPr lang="en-US" sz="1600" baseline="0" dirty="0" err="1" smtClean="0"/>
                        <a:t>Tutte</a:t>
                      </a:r>
                      <a:r>
                        <a:rPr lang="en-US" sz="1600" baseline="0" dirty="0" smtClean="0"/>
                        <a:t> le </a:t>
                      </a:r>
                      <a:r>
                        <a:rPr lang="en-US" sz="1600" baseline="0" dirty="0" err="1" smtClean="0"/>
                        <a:t>età</a:t>
                      </a:r>
                      <a:endParaRPr lang="en-US" sz="1600" dirty="0"/>
                    </a:p>
                  </a:txBody>
                  <a:tcPr>
                    <a:solidFill>
                      <a:schemeClr val="accent6">
                        <a:lumMod val="40000"/>
                        <a:lumOff val="60000"/>
                      </a:schemeClr>
                    </a:solidFill>
                  </a:tcPr>
                </a:tc>
                <a:tc hMerge="1">
                  <a:txBody>
                    <a:bodyPr/>
                    <a:lstStyle/>
                    <a:p>
                      <a:pPr algn="ctr"/>
                      <a:endParaRPr lang="en-US" dirty="0"/>
                    </a:p>
                  </a:txBody>
                  <a:tcPr/>
                </a:tc>
              </a:tr>
              <a:tr h="285752">
                <a:tc>
                  <a:txBody>
                    <a:bodyPr/>
                    <a:lstStyle/>
                    <a:p>
                      <a:pPr algn="ctr"/>
                      <a:r>
                        <a:rPr lang="en-US" sz="1600" b="1" dirty="0" smtClean="0"/>
                        <a:t>50-74</a:t>
                      </a:r>
                      <a:endParaRPr lang="en-US" sz="1600" b="1" dirty="0"/>
                    </a:p>
                  </a:txBody>
                  <a:tcPr>
                    <a:solidFill>
                      <a:schemeClr val="accent6">
                        <a:lumMod val="40000"/>
                        <a:lumOff val="60000"/>
                      </a:schemeClr>
                    </a:solidFill>
                  </a:tcPr>
                </a:tc>
                <a:tc>
                  <a:txBody>
                    <a:bodyPr/>
                    <a:lstStyle/>
                    <a:p>
                      <a:pPr algn="ctr"/>
                      <a:r>
                        <a:rPr lang="en-US" sz="1600" b="1" dirty="0" err="1" smtClean="0"/>
                        <a:t>Tutte</a:t>
                      </a:r>
                      <a:r>
                        <a:rPr lang="en-US" sz="1600" b="1" dirty="0" smtClean="0"/>
                        <a:t> le</a:t>
                      </a:r>
                      <a:r>
                        <a:rPr lang="en-US" sz="1600" b="1" baseline="0" dirty="0" smtClean="0"/>
                        <a:t> </a:t>
                      </a:r>
                      <a:r>
                        <a:rPr lang="en-US" sz="1600" b="1" baseline="0" dirty="0" err="1" smtClean="0"/>
                        <a:t>età</a:t>
                      </a:r>
                      <a:endParaRPr lang="en-US" sz="1600" b="1" dirty="0"/>
                    </a:p>
                  </a:txBody>
                  <a:tcPr>
                    <a:solidFill>
                      <a:schemeClr val="accent6">
                        <a:lumMod val="40000"/>
                        <a:lumOff val="60000"/>
                      </a:schemeClr>
                    </a:solidFill>
                  </a:tcPr>
                </a:tc>
              </a:tr>
            </a:tbl>
          </a:graphicData>
        </a:graphic>
      </p:graphicFrame>
      <p:pic>
        <p:nvPicPr>
          <p:cNvPr id="74754" name="Picture 2"/>
          <p:cNvPicPr>
            <a:picLocks noChangeAspect="1" noChangeArrowheads="1"/>
          </p:cNvPicPr>
          <p:nvPr/>
        </p:nvPicPr>
        <p:blipFill>
          <a:blip r:embed="rId3" cstate="print"/>
          <a:srcRect/>
          <a:stretch>
            <a:fillRect/>
          </a:stretch>
        </p:blipFill>
        <p:spPr bwMode="auto">
          <a:xfrm>
            <a:off x="885856" y="1790723"/>
            <a:ext cx="8115300" cy="49244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3">
                <a:shade val="45000"/>
                <a:satMod val="135000"/>
              </a:schemeClr>
              <a:prstClr val="white"/>
            </a:duotone>
          </a:blip>
          <a:srcRect/>
          <a:stretch>
            <a:fillRect t="-51000" b="-5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428860" y="500042"/>
            <a:ext cx="6577028" cy="1143000"/>
          </a:xfrm>
        </p:spPr>
        <p:txBody>
          <a:bodyPr>
            <a:normAutofit fontScale="90000"/>
          </a:bodyPr>
          <a:lstStyle/>
          <a:p>
            <a:r>
              <a:rPr lang="it-IT" b="1" dirty="0" smtClean="0"/>
              <a:t>Sopravvivenza relativa </a:t>
            </a:r>
            <a:r>
              <a:rPr lang="it-IT" b="1" dirty="0" err="1" smtClean="0"/>
              <a:t>pre-screening</a:t>
            </a:r>
            <a:r>
              <a:rPr lang="it-IT" dirty="0" smtClean="0"/>
              <a:t/>
            </a:r>
            <a:br>
              <a:rPr lang="it-IT" dirty="0" smtClean="0"/>
            </a:br>
            <a:r>
              <a:rPr lang="it-IT" dirty="0" smtClean="0"/>
              <a:t>fonte: </a:t>
            </a:r>
            <a:br>
              <a:rPr lang="it-IT" dirty="0" smtClean="0"/>
            </a:br>
            <a:r>
              <a:rPr lang="it-IT" dirty="0" smtClean="0"/>
              <a:t>Monografia </a:t>
            </a:r>
            <a:r>
              <a:rPr lang="it-IT" dirty="0" err="1" smtClean="0"/>
              <a:t>AIRTum</a:t>
            </a:r>
            <a:r>
              <a:rPr lang="it-IT" dirty="0" smtClean="0"/>
              <a:t> in pubblicazione</a:t>
            </a:r>
            <a:endParaRPr lang="it-IT" dirty="0"/>
          </a:p>
        </p:txBody>
      </p:sp>
      <p:sp>
        <p:nvSpPr>
          <p:cNvPr id="4" name="Segnaposto data 3"/>
          <p:cNvSpPr>
            <a:spLocks noGrp="1"/>
          </p:cNvSpPr>
          <p:nvPr>
            <p:ph type="dt" sz="half" idx="10"/>
          </p:nvPr>
        </p:nvSpPr>
        <p:spPr/>
        <p:txBody>
          <a:bodyPr/>
          <a:lstStyle/>
          <a:p>
            <a:pPr>
              <a:defRPr/>
            </a:pPr>
            <a:r>
              <a:rPr lang="it-IT" smtClean="0"/>
              <a:t>6 ottobre 2011</a:t>
            </a:r>
            <a:endParaRPr lang="en-US" dirty="0"/>
          </a:p>
        </p:txBody>
      </p:sp>
      <p:sp>
        <p:nvSpPr>
          <p:cNvPr id="5" name="Segnaposto numero diapositiva 4"/>
          <p:cNvSpPr>
            <a:spLocks noGrp="1"/>
          </p:cNvSpPr>
          <p:nvPr>
            <p:ph type="sldNum" sz="quarter" idx="12"/>
          </p:nvPr>
        </p:nvSpPr>
        <p:spPr/>
        <p:txBody>
          <a:bodyPr/>
          <a:lstStyle/>
          <a:p>
            <a:pPr>
              <a:defRPr/>
            </a:pPr>
            <a:fld id="{D8C01B90-7D50-484E-A963-857004056175}" type="slidenum">
              <a:rPr lang="en-US" smtClean="0"/>
              <a:pPr>
                <a:defRPr/>
              </a:pPr>
              <a:t>6</a:t>
            </a:fld>
            <a:endParaRPr lang="en-US"/>
          </a:p>
        </p:txBody>
      </p:sp>
      <p:pic>
        <p:nvPicPr>
          <p:cNvPr id="72706" name="Picture 2"/>
          <p:cNvPicPr>
            <a:picLocks noGrp="1" noChangeAspect="1" noChangeArrowheads="1"/>
          </p:cNvPicPr>
          <p:nvPr>
            <p:ph idx="1"/>
          </p:nvPr>
        </p:nvPicPr>
        <p:blipFill>
          <a:blip r:embed="rId3" cstate="print"/>
          <a:srcRect/>
          <a:stretch>
            <a:fillRect/>
          </a:stretch>
        </p:blipFill>
        <p:spPr bwMode="auto">
          <a:xfrm>
            <a:off x="285720" y="285728"/>
            <a:ext cx="2143140" cy="2568189"/>
          </a:xfrm>
          <a:prstGeom prst="rect">
            <a:avLst/>
          </a:prstGeom>
          <a:noFill/>
          <a:ln w="9525">
            <a:noFill/>
            <a:miter lim="800000"/>
            <a:headEnd/>
            <a:tailEnd/>
          </a:ln>
          <a:effectLst/>
        </p:spPr>
      </p:pic>
      <p:pic>
        <p:nvPicPr>
          <p:cNvPr id="72707" name="Picture 3"/>
          <p:cNvPicPr>
            <a:picLocks noChangeAspect="1" noChangeArrowheads="1"/>
          </p:cNvPicPr>
          <p:nvPr/>
        </p:nvPicPr>
        <p:blipFill>
          <a:blip r:embed="rId4" cstate="print"/>
          <a:srcRect/>
          <a:stretch>
            <a:fillRect/>
          </a:stretch>
        </p:blipFill>
        <p:spPr bwMode="auto">
          <a:xfrm>
            <a:off x="642910" y="3000372"/>
            <a:ext cx="3778423" cy="3309939"/>
          </a:xfrm>
          <a:prstGeom prst="rect">
            <a:avLst/>
          </a:prstGeom>
          <a:noFill/>
          <a:ln w="9525">
            <a:noFill/>
            <a:miter lim="800000"/>
            <a:headEnd/>
            <a:tailEnd/>
          </a:ln>
          <a:effectLst/>
        </p:spPr>
      </p:pic>
      <p:cxnSp>
        <p:nvCxnSpPr>
          <p:cNvPr id="9" name="Connettore 1 8"/>
          <p:cNvCxnSpPr/>
          <p:nvPr/>
        </p:nvCxnSpPr>
        <p:spPr>
          <a:xfrm rot="5400000" flipH="1" flipV="1">
            <a:off x="2285983" y="2786058"/>
            <a:ext cx="2000264" cy="1857388"/>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pic>
        <p:nvPicPr>
          <p:cNvPr id="72708" name="Picture 4"/>
          <p:cNvPicPr>
            <a:picLocks noChangeAspect="1" noChangeArrowheads="1"/>
          </p:cNvPicPr>
          <p:nvPr/>
        </p:nvPicPr>
        <p:blipFill>
          <a:blip r:embed="rId5" cstate="print"/>
          <a:srcRect/>
          <a:stretch>
            <a:fillRect/>
          </a:stretch>
        </p:blipFill>
        <p:spPr bwMode="auto">
          <a:xfrm>
            <a:off x="4581549" y="3071810"/>
            <a:ext cx="3919541" cy="3481066"/>
          </a:xfrm>
          <a:prstGeom prst="rect">
            <a:avLst/>
          </a:prstGeom>
          <a:noFill/>
          <a:ln w="9525">
            <a:noFill/>
            <a:miter lim="800000"/>
            <a:headEnd/>
            <a:tailEnd/>
          </a:ln>
          <a:effectLst/>
        </p:spPr>
      </p:pic>
      <p:cxnSp>
        <p:nvCxnSpPr>
          <p:cNvPr id="13" name="Connettore 1 12"/>
          <p:cNvCxnSpPr/>
          <p:nvPr/>
        </p:nvCxnSpPr>
        <p:spPr>
          <a:xfrm rot="5400000" flipH="1" flipV="1">
            <a:off x="6215074" y="2928934"/>
            <a:ext cx="2071702" cy="1785950"/>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a:off x="6357950" y="2285992"/>
            <a:ext cx="2428892" cy="523220"/>
          </a:xfrm>
          <a:prstGeom prst="rect">
            <a:avLst/>
          </a:prstGeom>
          <a:noFill/>
        </p:spPr>
        <p:txBody>
          <a:bodyPr wrap="square" rtlCol="0">
            <a:spAutoFit/>
          </a:bodyPr>
          <a:lstStyle/>
          <a:p>
            <a:pPr algn="ctr"/>
            <a:r>
              <a:rPr lang="it-IT" sz="2800" b="1" dirty="0" smtClean="0">
                <a:solidFill>
                  <a:schemeClr val="accent3">
                    <a:lumMod val="50000"/>
                  </a:schemeClr>
                </a:solidFill>
                <a:latin typeface="Geometr231 Lt BT" pitchFamily="34" charset="0"/>
              </a:rPr>
              <a:t>Umbria F 62%</a:t>
            </a:r>
            <a:endParaRPr lang="it-IT" sz="2800" b="1" dirty="0">
              <a:solidFill>
                <a:schemeClr val="accent3">
                  <a:lumMod val="50000"/>
                </a:schemeClr>
              </a:solidFill>
              <a:latin typeface="Geometr231 Lt BT" pitchFamily="34" charset="0"/>
            </a:endParaRPr>
          </a:p>
        </p:txBody>
      </p:sp>
      <p:sp>
        <p:nvSpPr>
          <p:cNvPr id="17" name="CasellaDiTesto 16"/>
          <p:cNvSpPr txBox="1"/>
          <p:nvPr/>
        </p:nvSpPr>
        <p:spPr>
          <a:xfrm>
            <a:off x="2571736" y="2285992"/>
            <a:ext cx="2857520" cy="523220"/>
          </a:xfrm>
          <a:prstGeom prst="rect">
            <a:avLst/>
          </a:prstGeom>
          <a:noFill/>
        </p:spPr>
        <p:txBody>
          <a:bodyPr wrap="square" rtlCol="0">
            <a:spAutoFit/>
          </a:bodyPr>
          <a:lstStyle/>
          <a:p>
            <a:pPr algn="ctr"/>
            <a:r>
              <a:rPr lang="it-IT" sz="2800" b="1" dirty="0">
                <a:solidFill>
                  <a:schemeClr val="accent3">
                    <a:lumMod val="50000"/>
                  </a:schemeClr>
                </a:solidFill>
                <a:latin typeface="Geometr231 Lt BT" pitchFamily="34" charset="0"/>
              </a:rPr>
              <a:t>Umbria M </a:t>
            </a:r>
            <a:r>
              <a:rPr lang="it-IT" sz="2800" b="1" dirty="0" smtClean="0">
                <a:solidFill>
                  <a:schemeClr val="accent3">
                    <a:lumMod val="50000"/>
                  </a:schemeClr>
                </a:solidFill>
                <a:latin typeface="Geometr231 Lt BT" pitchFamily="34" charset="0"/>
              </a:rPr>
              <a:t>58.5%</a:t>
            </a:r>
            <a:endParaRPr lang="it-IT" sz="2800" b="1" dirty="0">
              <a:solidFill>
                <a:schemeClr val="accent3">
                  <a:lumMod val="50000"/>
                </a:schemeClr>
              </a:solidFill>
              <a:latin typeface="Geometr231 Lt BT"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3">
                <a:shade val="45000"/>
                <a:satMod val="135000"/>
              </a:schemeClr>
              <a:prstClr val="white"/>
            </a:duotone>
          </a:blip>
          <a:srcRect/>
          <a:stretch>
            <a:fillRect t="-51000" b="-5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b="1" dirty="0" smtClean="0"/>
              <a:t>Sopravvivenza relativa prima e durante il periodo di screening per sesso – età 50-74</a:t>
            </a:r>
            <a:endParaRPr lang="it-IT" b="1" dirty="0"/>
          </a:p>
        </p:txBody>
      </p:sp>
      <p:sp>
        <p:nvSpPr>
          <p:cNvPr id="4" name="Segnaposto data 3"/>
          <p:cNvSpPr>
            <a:spLocks noGrp="1"/>
          </p:cNvSpPr>
          <p:nvPr>
            <p:ph type="dt" sz="half" idx="10"/>
          </p:nvPr>
        </p:nvSpPr>
        <p:spPr/>
        <p:txBody>
          <a:bodyPr/>
          <a:lstStyle/>
          <a:p>
            <a:pPr>
              <a:defRPr/>
            </a:pPr>
            <a:r>
              <a:rPr lang="it-IT" smtClean="0"/>
              <a:t>6 ottobre 2011</a:t>
            </a:r>
            <a:endParaRPr lang="en-US"/>
          </a:p>
        </p:txBody>
      </p:sp>
      <p:sp>
        <p:nvSpPr>
          <p:cNvPr id="5" name="Segnaposto numero diapositiva 4"/>
          <p:cNvSpPr>
            <a:spLocks noGrp="1"/>
          </p:cNvSpPr>
          <p:nvPr>
            <p:ph type="sldNum" sz="quarter" idx="12"/>
          </p:nvPr>
        </p:nvSpPr>
        <p:spPr/>
        <p:txBody>
          <a:bodyPr/>
          <a:lstStyle/>
          <a:p>
            <a:pPr>
              <a:defRPr/>
            </a:pPr>
            <a:fld id="{D8C01B90-7D50-484E-A963-857004056175}" type="slidenum">
              <a:rPr lang="en-US" smtClean="0"/>
              <a:pPr>
                <a:defRPr/>
              </a:pPr>
              <a:t>7</a:t>
            </a:fld>
            <a:endParaRPr lang="en-US"/>
          </a:p>
        </p:txBody>
      </p:sp>
      <p:pic>
        <p:nvPicPr>
          <p:cNvPr id="80898" name="Picture 2"/>
          <p:cNvPicPr>
            <a:picLocks noGrp="1" noChangeAspect="1" noChangeArrowheads="1"/>
          </p:cNvPicPr>
          <p:nvPr>
            <p:ph idx="1"/>
          </p:nvPr>
        </p:nvPicPr>
        <p:blipFill>
          <a:blip r:embed="rId3" cstate="print"/>
          <a:srcRect/>
          <a:stretch>
            <a:fillRect/>
          </a:stretch>
        </p:blipFill>
        <p:spPr bwMode="auto">
          <a:xfrm>
            <a:off x="857224" y="1857364"/>
            <a:ext cx="6521480" cy="392909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1">
                <a:shade val="45000"/>
                <a:satMod val="135000"/>
              </a:schemeClr>
              <a:prstClr val="white"/>
            </a:duotone>
          </a:blip>
          <a:srcRect/>
          <a:stretch>
            <a:fillRect t="-51000" b="-5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b="1" dirty="0" smtClean="0"/>
              <a:t>Il registro tumori (anche) per lo screening :</a:t>
            </a:r>
            <a:endParaRPr lang="it-IT" b="1" dirty="0"/>
          </a:p>
        </p:txBody>
      </p:sp>
      <p:sp>
        <p:nvSpPr>
          <p:cNvPr id="3" name="Segnaposto contenuto 2"/>
          <p:cNvSpPr>
            <a:spLocks noGrp="1"/>
          </p:cNvSpPr>
          <p:nvPr>
            <p:ph idx="1"/>
          </p:nvPr>
        </p:nvSpPr>
        <p:spPr>
          <a:xfrm>
            <a:off x="1428728" y="1643050"/>
            <a:ext cx="7499350" cy="4267216"/>
          </a:xfrm>
        </p:spPr>
        <p:txBody>
          <a:bodyPr/>
          <a:lstStyle/>
          <a:p>
            <a:pPr>
              <a:buNone/>
            </a:pPr>
            <a:r>
              <a:rPr lang="it-IT" sz="3600" b="1" dirty="0" err="1" smtClean="0"/>
              <a:t>Stadiazione</a:t>
            </a:r>
            <a:r>
              <a:rPr lang="it-IT" sz="3600" b="1" dirty="0" smtClean="0"/>
              <a:t> dei casi</a:t>
            </a:r>
          </a:p>
          <a:p>
            <a:pPr>
              <a:buNone/>
            </a:pPr>
            <a:r>
              <a:rPr lang="it-IT" sz="3600" b="1" i="1" dirty="0" smtClean="0"/>
              <a:t>Completa per  circa 5900 casi (44% femmine) </a:t>
            </a:r>
          </a:p>
          <a:p>
            <a:r>
              <a:rPr lang="it-IT" sz="3600" b="1" dirty="0" smtClean="0"/>
              <a:t>Trend di incidenza per stadio</a:t>
            </a:r>
          </a:p>
          <a:p>
            <a:r>
              <a:rPr lang="it-IT" sz="3600" b="1" dirty="0" smtClean="0"/>
              <a:t>[Sopravvivenza per stadio]</a:t>
            </a:r>
          </a:p>
          <a:p>
            <a:pPr>
              <a:buNone/>
            </a:pPr>
            <a:endParaRPr lang="it-IT" sz="3600" b="1" dirty="0" smtClean="0"/>
          </a:p>
          <a:p>
            <a:endParaRPr lang="it-IT" sz="3600" b="1" dirty="0"/>
          </a:p>
        </p:txBody>
      </p:sp>
      <p:sp>
        <p:nvSpPr>
          <p:cNvPr id="4" name="Segnaposto data 3"/>
          <p:cNvSpPr>
            <a:spLocks noGrp="1"/>
          </p:cNvSpPr>
          <p:nvPr>
            <p:ph type="dt" sz="half" idx="10"/>
          </p:nvPr>
        </p:nvSpPr>
        <p:spPr/>
        <p:txBody>
          <a:bodyPr/>
          <a:lstStyle/>
          <a:p>
            <a:pPr>
              <a:defRPr/>
            </a:pPr>
            <a:r>
              <a:rPr lang="it-IT" smtClean="0"/>
              <a:t>6 ottobre 2011</a:t>
            </a:r>
            <a:endParaRPr lang="en-US" dirty="0"/>
          </a:p>
        </p:txBody>
      </p:sp>
      <p:sp>
        <p:nvSpPr>
          <p:cNvPr id="5" name="Segnaposto numero diapositiva 4"/>
          <p:cNvSpPr>
            <a:spLocks noGrp="1"/>
          </p:cNvSpPr>
          <p:nvPr>
            <p:ph type="sldNum" sz="quarter" idx="12"/>
          </p:nvPr>
        </p:nvSpPr>
        <p:spPr/>
        <p:txBody>
          <a:bodyPr/>
          <a:lstStyle/>
          <a:p>
            <a:pPr>
              <a:defRPr/>
            </a:pPr>
            <a:fld id="{D8C01B90-7D50-484E-A963-857004056175}" type="slidenum">
              <a:rPr lang="en-US" smtClean="0"/>
              <a:pPr>
                <a:defRPr/>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034" y="71438"/>
            <a:ext cx="8501122" cy="939800"/>
          </a:xfrm>
        </p:spPr>
        <p:txBody>
          <a:bodyPr>
            <a:normAutofit/>
          </a:bodyPr>
          <a:lstStyle/>
          <a:p>
            <a:pPr>
              <a:defRPr/>
            </a:pPr>
            <a:r>
              <a:rPr lang="it-IT" b="1" dirty="0" smtClean="0">
                <a:latin typeface="Geometr231 Lt BT" pitchFamily="34" charset="0"/>
              </a:rPr>
              <a:t>Distribuzione per stadio - GRELL 2010 </a:t>
            </a:r>
            <a:endParaRPr lang="it-IT" b="1" dirty="0">
              <a:latin typeface="Geometr231 Lt BT" pitchFamily="34" charset="0"/>
            </a:endParaRPr>
          </a:p>
        </p:txBody>
      </p:sp>
      <p:sp>
        <p:nvSpPr>
          <p:cNvPr id="4" name="Rettangolo 3"/>
          <p:cNvSpPr/>
          <p:nvPr/>
        </p:nvSpPr>
        <p:spPr>
          <a:xfrm>
            <a:off x="71438" y="1000125"/>
            <a:ext cx="8928100" cy="5786438"/>
          </a:xfrm>
          <a:prstGeom prst="rect">
            <a:avLst/>
          </a:prstGeom>
          <a:ln w="38100">
            <a:solidFill>
              <a:schemeClr val="tx2">
                <a:lumMod val="50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dirty="0">
              <a:latin typeface="Geometr231 Lt BT" pitchFamily="34" charset="0"/>
            </a:endParaRPr>
          </a:p>
        </p:txBody>
      </p:sp>
      <p:sp>
        <p:nvSpPr>
          <p:cNvPr id="21508" name="CasellaDiTesto 5"/>
          <p:cNvSpPr txBox="1">
            <a:spLocks noChangeArrowheads="1"/>
          </p:cNvSpPr>
          <p:nvPr/>
        </p:nvSpPr>
        <p:spPr bwMode="auto">
          <a:xfrm>
            <a:off x="7643813" y="5929313"/>
            <a:ext cx="1285875" cy="276225"/>
          </a:xfrm>
          <a:prstGeom prst="rect">
            <a:avLst/>
          </a:prstGeom>
          <a:noFill/>
          <a:ln w="9525">
            <a:noFill/>
            <a:miter lim="800000"/>
            <a:headEnd/>
            <a:tailEnd/>
          </a:ln>
        </p:spPr>
        <p:txBody>
          <a:bodyPr>
            <a:spAutoFit/>
          </a:bodyPr>
          <a:lstStyle/>
          <a:p>
            <a:r>
              <a:rPr lang="it-IT" sz="1200">
                <a:latin typeface="High Tower Text" pitchFamily="18" charset="0"/>
              </a:rPr>
              <a:t>* each T Nx M0</a:t>
            </a:r>
          </a:p>
        </p:txBody>
      </p:sp>
      <p:sp>
        <p:nvSpPr>
          <p:cNvPr id="6" name="Text Box 4"/>
          <p:cNvSpPr txBox="1">
            <a:spLocks noChangeArrowheads="1"/>
          </p:cNvSpPr>
          <p:nvPr/>
        </p:nvSpPr>
        <p:spPr bwMode="auto">
          <a:xfrm>
            <a:off x="357188" y="6500813"/>
            <a:ext cx="8572500" cy="238125"/>
          </a:xfrm>
          <a:prstGeom prst="rect">
            <a:avLst/>
          </a:prstGeom>
          <a:noFill/>
          <a:ln w="9525">
            <a:noFill/>
            <a:miter lim="800000"/>
            <a:headEnd/>
            <a:tailEnd/>
          </a:ln>
        </p:spPr>
        <p:txBody>
          <a:bodyPr lIns="0" tIns="0" rIns="0" bIns="0">
            <a:spAutoFit/>
          </a:bodyPr>
          <a:lstStyle/>
          <a:p>
            <a:pPr>
              <a:lnSpc>
                <a:spcPct val="97000"/>
              </a:lnSpc>
              <a:buClr>
                <a:srgbClr val="000000"/>
              </a:buClr>
              <a:buSzPct val="45000"/>
              <a:tabLst>
                <a:tab pos="655638" algn="l"/>
                <a:tab pos="1312863" algn="l"/>
                <a:tab pos="1968500" algn="l"/>
                <a:tab pos="2625725" algn="l"/>
                <a:tab pos="3282950" algn="l"/>
              </a:tabLst>
              <a:defRPr/>
            </a:pPr>
            <a:r>
              <a:rPr lang="en-GB" sz="1600" dirty="0">
                <a:solidFill>
                  <a:schemeClr val="tx2">
                    <a:lumMod val="50000"/>
                  </a:schemeClr>
                </a:solidFill>
                <a:latin typeface="Geometr231 Lt BT" pitchFamily="34" charset="0"/>
              </a:rPr>
              <a:t>Umbria data are  comparable with </a:t>
            </a:r>
            <a:r>
              <a:rPr lang="en-GB" sz="1600" dirty="0" err="1">
                <a:solidFill>
                  <a:schemeClr val="tx2">
                    <a:lumMod val="50000"/>
                  </a:schemeClr>
                </a:solidFill>
                <a:latin typeface="Geometr231 Lt BT" pitchFamily="34" charset="0"/>
              </a:rPr>
              <a:t>Ponz</a:t>
            </a:r>
            <a:r>
              <a:rPr lang="en-GB" sz="1600" dirty="0">
                <a:solidFill>
                  <a:schemeClr val="tx2">
                    <a:lumMod val="50000"/>
                  </a:schemeClr>
                </a:solidFill>
                <a:latin typeface="Geometr231 Lt BT" pitchFamily="34" charset="0"/>
              </a:rPr>
              <a:t> de Leon M et al. Ann </a:t>
            </a:r>
            <a:r>
              <a:rPr lang="en-GB" sz="1600" dirty="0" err="1">
                <a:solidFill>
                  <a:schemeClr val="tx2">
                    <a:lumMod val="50000"/>
                  </a:schemeClr>
                </a:solidFill>
                <a:latin typeface="Geometr231 Lt BT" pitchFamily="34" charset="0"/>
              </a:rPr>
              <a:t>Oncol</a:t>
            </a:r>
            <a:r>
              <a:rPr lang="en-GB" sz="1600" dirty="0">
                <a:solidFill>
                  <a:schemeClr val="tx2">
                    <a:lumMod val="50000"/>
                  </a:schemeClr>
                </a:solidFill>
                <a:latin typeface="Geometr231 Lt BT" pitchFamily="34" charset="0"/>
              </a:rPr>
              <a:t> 2004;15:940-946</a:t>
            </a:r>
          </a:p>
        </p:txBody>
      </p:sp>
      <p:graphicFrame>
        <p:nvGraphicFramePr>
          <p:cNvPr id="7" name="Grafico 6"/>
          <p:cNvGraphicFramePr/>
          <p:nvPr/>
        </p:nvGraphicFramePr>
        <p:xfrm>
          <a:off x="500002" y="1571612"/>
          <a:ext cx="8643998" cy="212407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gnaposto contenuto 3"/>
          <p:cNvGraphicFramePr>
            <a:graphicFrameLocks/>
          </p:cNvGraphicFramePr>
          <p:nvPr/>
        </p:nvGraphicFramePr>
        <p:xfrm>
          <a:off x="571500" y="3357563"/>
          <a:ext cx="7358113" cy="3169920"/>
        </p:xfrm>
        <a:graphic>
          <a:graphicData uri="http://schemas.openxmlformats.org/drawingml/2006/table">
            <a:tbl>
              <a:tblPr firstRow="1" bandRow="1">
                <a:tableStyleId>{3B4B98B0-60AC-42C2-AFA5-B58CD77FA1E5}</a:tableStyleId>
              </a:tblPr>
              <a:tblGrid>
                <a:gridCol w="714379"/>
                <a:gridCol w="1143008"/>
                <a:gridCol w="1143008"/>
                <a:gridCol w="1071570"/>
                <a:gridCol w="1143008"/>
                <a:gridCol w="1091981"/>
                <a:gridCol w="1051159"/>
              </a:tblGrid>
              <a:tr h="211683">
                <a:tc>
                  <a:txBody>
                    <a:bodyPr/>
                    <a:lstStyle/>
                    <a:p>
                      <a:r>
                        <a:rPr lang="it-IT" sz="1400" dirty="0" smtClean="0">
                          <a:latin typeface="High Tower Text" pitchFamily="18" charset="0"/>
                        </a:rPr>
                        <a:t>Stage</a:t>
                      </a:r>
                      <a:endParaRPr lang="it-IT" sz="1400" dirty="0">
                        <a:latin typeface="High Tower Text" pitchFamily="18" charset="0"/>
                      </a:endParaRPr>
                    </a:p>
                  </a:txBody>
                  <a:tcPr/>
                </a:tc>
                <a:tc>
                  <a:txBody>
                    <a:bodyPr/>
                    <a:lstStyle/>
                    <a:p>
                      <a:r>
                        <a:rPr lang="it-IT" sz="1400" dirty="0" smtClean="0"/>
                        <a:t>2002</a:t>
                      </a:r>
                      <a:endParaRPr lang="it-IT" sz="1400" dirty="0">
                        <a:latin typeface="High Tower Text" pitchFamily="18" charset="0"/>
                      </a:endParaRPr>
                    </a:p>
                  </a:txBody>
                  <a:tcPr/>
                </a:tc>
                <a:tc>
                  <a:txBody>
                    <a:bodyPr/>
                    <a:lstStyle/>
                    <a:p>
                      <a:r>
                        <a:rPr lang="it-IT" sz="1400" dirty="0" smtClean="0"/>
                        <a:t>2003</a:t>
                      </a:r>
                      <a:endParaRPr lang="it-IT" sz="1400" dirty="0">
                        <a:latin typeface="High Tower Text" pitchFamily="18" charset="0"/>
                      </a:endParaRPr>
                    </a:p>
                  </a:txBody>
                  <a:tcPr/>
                </a:tc>
                <a:tc>
                  <a:txBody>
                    <a:bodyPr/>
                    <a:lstStyle/>
                    <a:p>
                      <a:r>
                        <a:rPr lang="it-IT" sz="1400" dirty="0" smtClean="0"/>
                        <a:t>2004</a:t>
                      </a:r>
                      <a:endParaRPr lang="it-IT" sz="1400" dirty="0">
                        <a:latin typeface="High Tower Text" pitchFamily="18" charset="0"/>
                      </a:endParaRPr>
                    </a:p>
                  </a:txBody>
                  <a:tcPr/>
                </a:tc>
                <a:tc>
                  <a:txBody>
                    <a:bodyPr/>
                    <a:lstStyle/>
                    <a:p>
                      <a:r>
                        <a:rPr lang="it-IT" sz="1400" dirty="0" smtClean="0"/>
                        <a:t>2005</a:t>
                      </a:r>
                      <a:endParaRPr lang="it-IT" sz="1400" dirty="0">
                        <a:latin typeface="High Tower Text" pitchFamily="18" charset="0"/>
                      </a:endParaRPr>
                    </a:p>
                  </a:txBody>
                  <a:tcPr/>
                </a:tc>
                <a:tc>
                  <a:txBody>
                    <a:bodyPr/>
                    <a:lstStyle/>
                    <a:p>
                      <a:r>
                        <a:rPr lang="it-IT" sz="1400" dirty="0" smtClean="0"/>
                        <a:t>2006</a:t>
                      </a:r>
                      <a:endParaRPr lang="it-IT" sz="1400" dirty="0">
                        <a:latin typeface="High Tower Text" pitchFamily="18" charset="0"/>
                      </a:endParaRPr>
                    </a:p>
                  </a:txBody>
                  <a:tcPr/>
                </a:tc>
                <a:tc>
                  <a:txBody>
                    <a:bodyPr/>
                    <a:lstStyle/>
                    <a:p>
                      <a:r>
                        <a:rPr lang="it-IT" sz="1400" baseline="0" dirty="0" smtClean="0"/>
                        <a:t>total</a:t>
                      </a:r>
                      <a:endParaRPr lang="it-IT" sz="1400" b="1" baseline="0" dirty="0">
                        <a:solidFill>
                          <a:schemeClr val="accent6">
                            <a:lumMod val="50000"/>
                          </a:schemeClr>
                        </a:solidFill>
                        <a:latin typeface="High Tower Text" pitchFamily="18" charset="0"/>
                      </a:endParaRPr>
                    </a:p>
                  </a:txBody>
                  <a:tcPr/>
                </a:tc>
              </a:tr>
              <a:tr h="211683">
                <a:tc>
                  <a:txBody>
                    <a:bodyPr/>
                    <a:lstStyle/>
                    <a:p>
                      <a:r>
                        <a:rPr lang="it-IT" sz="1400" dirty="0" smtClean="0"/>
                        <a:t>I</a:t>
                      </a:r>
                      <a:endParaRPr lang="it-IT" sz="1400" dirty="0">
                        <a:latin typeface="High Tower Text" pitchFamily="18" charset="0"/>
                      </a:endParaRPr>
                    </a:p>
                  </a:txBody>
                  <a:tcPr/>
                </a:tc>
                <a:tc>
                  <a:txBody>
                    <a:bodyPr/>
                    <a:lstStyle/>
                    <a:p>
                      <a:r>
                        <a:rPr lang="it-IT" sz="1400" dirty="0" smtClean="0"/>
                        <a:t>15.1</a:t>
                      </a:r>
                      <a:endParaRPr lang="it-IT" sz="1400" dirty="0">
                        <a:latin typeface="High Tower Text" pitchFamily="18" charset="0"/>
                      </a:endParaRPr>
                    </a:p>
                  </a:txBody>
                  <a:tcPr/>
                </a:tc>
                <a:tc>
                  <a:txBody>
                    <a:bodyPr/>
                    <a:lstStyle/>
                    <a:p>
                      <a:r>
                        <a:rPr lang="it-IT" sz="1400" dirty="0" smtClean="0"/>
                        <a:t>14.3</a:t>
                      </a:r>
                      <a:endParaRPr lang="it-IT" sz="1400" dirty="0">
                        <a:latin typeface="High Tower Text" pitchFamily="18" charset="0"/>
                      </a:endParaRPr>
                    </a:p>
                  </a:txBody>
                  <a:tcPr/>
                </a:tc>
                <a:tc>
                  <a:txBody>
                    <a:bodyPr/>
                    <a:lstStyle/>
                    <a:p>
                      <a:r>
                        <a:rPr lang="it-IT" sz="1400" dirty="0" smtClean="0"/>
                        <a:t>15.3</a:t>
                      </a:r>
                      <a:endParaRPr lang="it-IT" sz="1400" dirty="0">
                        <a:latin typeface="High Tower Text" pitchFamily="18" charset="0"/>
                      </a:endParaRPr>
                    </a:p>
                  </a:txBody>
                  <a:tcPr/>
                </a:tc>
                <a:tc>
                  <a:txBody>
                    <a:bodyPr/>
                    <a:lstStyle/>
                    <a:p>
                      <a:r>
                        <a:rPr lang="it-IT" sz="1400" dirty="0" smtClean="0"/>
                        <a:t>19.7</a:t>
                      </a:r>
                      <a:endParaRPr lang="it-IT" sz="1400" dirty="0">
                        <a:latin typeface="High Tower Text" pitchFamily="18" charset="0"/>
                      </a:endParaRPr>
                    </a:p>
                  </a:txBody>
                  <a:tcPr/>
                </a:tc>
                <a:tc>
                  <a:txBody>
                    <a:bodyPr/>
                    <a:lstStyle/>
                    <a:p>
                      <a:r>
                        <a:rPr lang="it-IT" sz="1400" dirty="0" smtClean="0"/>
                        <a:t>16.4</a:t>
                      </a:r>
                      <a:endParaRPr lang="it-IT" sz="1400" dirty="0">
                        <a:latin typeface="High Tower Text" pitchFamily="18" charset="0"/>
                      </a:endParaRPr>
                    </a:p>
                  </a:txBody>
                  <a:tcPr/>
                </a:tc>
                <a:tc>
                  <a:txBody>
                    <a:bodyPr/>
                    <a:lstStyle/>
                    <a:p>
                      <a:r>
                        <a:rPr lang="it-IT" sz="1400" baseline="0" dirty="0" smtClean="0"/>
                        <a:t>16.2</a:t>
                      </a:r>
                      <a:endParaRPr lang="it-IT" sz="1400" b="1" baseline="0" dirty="0">
                        <a:solidFill>
                          <a:schemeClr val="accent6">
                            <a:lumMod val="50000"/>
                          </a:schemeClr>
                        </a:solidFill>
                        <a:latin typeface="High Tower Text" pitchFamily="18" charset="0"/>
                      </a:endParaRPr>
                    </a:p>
                  </a:txBody>
                  <a:tcPr/>
                </a:tc>
              </a:tr>
              <a:tr h="211683">
                <a:tc>
                  <a:txBody>
                    <a:bodyPr/>
                    <a:lstStyle/>
                    <a:p>
                      <a:r>
                        <a:rPr lang="it-IT" sz="1400" dirty="0" smtClean="0"/>
                        <a:t>II</a:t>
                      </a:r>
                      <a:endParaRPr lang="it-IT" sz="1400" dirty="0">
                        <a:latin typeface="High Tower Text" pitchFamily="18" charset="0"/>
                      </a:endParaRPr>
                    </a:p>
                  </a:txBody>
                  <a:tcPr/>
                </a:tc>
                <a:tc>
                  <a:txBody>
                    <a:bodyPr/>
                    <a:lstStyle/>
                    <a:p>
                      <a:r>
                        <a:rPr lang="it-IT" sz="1400" dirty="0" smtClean="0"/>
                        <a:t>26.3</a:t>
                      </a:r>
                      <a:endParaRPr lang="it-IT" sz="1400" dirty="0">
                        <a:latin typeface="High Tower Text" pitchFamily="18" charset="0"/>
                      </a:endParaRPr>
                    </a:p>
                  </a:txBody>
                  <a:tcPr/>
                </a:tc>
                <a:tc>
                  <a:txBody>
                    <a:bodyPr/>
                    <a:lstStyle/>
                    <a:p>
                      <a:r>
                        <a:rPr lang="it-IT" sz="1400" dirty="0" smtClean="0"/>
                        <a:t>25.1</a:t>
                      </a:r>
                      <a:endParaRPr lang="it-IT" sz="1400" dirty="0">
                        <a:latin typeface="High Tower Text" pitchFamily="18" charset="0"/>
                      </a:endParaRPr>
                    </a:p>
                  </a:txBody>
                  <a:tcPr/>
                </a:tc>
                <a:tc>
                  <a:txBody>
                    <a:bodyPr/>
                    <a:lstStyle/>
                    <a:p>
                      <a:r>
                        <a:rPr lang="it-IT" sz="1400" dirty="0" smtClean="0"/>
                        <a:t>30.5</a:t>
                      </a:r>
                      <a:endParaRPr lang="it-IT" sz="1400" dirty="0">
                        <a:latin typeface="High Tower Text" pitchFamily="18" charset="0"/>
                      </a:endParaRPr>
                    </a:p>
                  </a:txBody>
                  <a:tcPr/>
                </a:tc>
                <a:tc>
                  <a:txBody>
                    <a:bodyPr/>
                    <a:lstStyle/>
                    <a:p>
                      <a:r>
                        <a:rPr lang="it-IT" sz="1400" dirty="0" smtClean="0"/>
                        <a:t>28.0</a:t>
                      </a:r>
                      <a:endParaRPr lang="it-IT" sz="1400" dirty="0">
                        <a:latin typeface="High Tower Text" pitchFamily="18" charset="0"/>
                      </a:endParaRPr>
                    </a:p>
                  </a:txBody>
                  <a:tcPr/>
                </a:tc>
                <a:tc>
                  <a:txBody>
                    <a:bodyPr/>
                    <a:lstStyle/>
                    <a:p>
                      <a:r>
                        <a:rPr lang="it-IT" sz="1400" dirty="0" smtClean="0"/>
                        <a:t>29.4</a:t>
                      </a:r>
                      <a:endParaRPr lang="it-IT" sz="1400" dirty="0">
                        <a:latin typeface="High Tower Text" pitchFamily="18" charset="0"/>
                      </a:endParaRPr>
                    </a:p>
                  </a:txBody>
                  <a:tcPr/>
                </a:tc>
                <a:tc>
                  <a:txBody>
                    <a:bodyPr/>
                    <a:lstStyle/>
                    <a:p>
                      <a:r>
                        <a:rPr lang="it-IT" sz="1400" baseline="0" dirty="0" smtClean="0"/>
                        <a:t>27.9</a:t>
                      </a:r>
                      <a:endParaRPr lang="it-IT" sz="1400" b="1" baseline="0" dirty="0">
                        <a:solidFill>
                          <a:schemeClr val="accent6">
                            <a:lumMod val="50000"/>
                          </a:schemeClr>
                        </a:solidFill>
                        <a:latin typeface="High Tower Text" pitchFamily="18" charset="0"/>
                      </a:endParaRPr>
                    </a:p>
                  </a:txBody>
                  <a:tcPr/>
                </a:tc>
              </a:tr>
              <a:tr h="211683">
                <a:tc>
                  <a:txBody>
                    <a:bodyPr/>
                    <a:lstStyle/>
                    <a:p>
                      <a:r>
                        <a:rPr lang="it-IT" sz="1400" dirty="0" smtClean="0"/>
                        <a:t>III</a:t>
                      </a:r>
                      <a:endParaRPr lang="it-IT" sz="1400" dirty="0">
                        <a:latin typeface="High Tower Text" pitchFamily="18" charset="0"/>
                      </a:endParaRPr>
                    </a:p>
                  </a:txBody>
                  <a:tcPr/>
                </a:tc>
                <a:tc>
                  <a:txBody>
                    <a:bodyPr/>
                    <a:lstStyle/>
                    <a:p>
                      <a:r>
                        <a:rPr lang="it-IT" sz="1400" dirty="0" smtClean="0"/>
                        <a:t>26.9</a:t>
                      </a:r>
                      <a:endParaRPr lang="it-IT" sz="1400" dirty="0">
                        <a:latin typeface="High Tower Text" pitchFamily="18" charset="0"/>
                      </a:endParaRPr>
                    </a:p>
                  </a:txBody>
                  <a:tcPr/>
                </a:tc>
                <a:tc>
                  <a:txBody>
                    <a:bodyPr/>
                    <a:lstStyle/>
                    <a:p>
                      <a:r>
                        <a:rPr lang="it-IT" sz="1400" dirty="0" smtClean="0"/>
                        <a:t>27.5</a:t>
                      </a:r>
                      <a:endParaRPr lang="it-IT" sz="1400" dirty="0">
                        <a:latin typeface="High Tower Text" pitchFamily="18" charset="0"/>
                      </a:endParaRPr>
                    </a:p>
                  </a:txBody>
                  <a:tcPr/>
                </a:tc>
                <a:tc>
                  <a:txBody>
                    <a:bodyPr/>
                    <a:lstStyle/>
                    <a:p>
                      <a:r>
                        <a:rPr lang="it-IT" sz="1400" dirty="0" smtClean="0"/>
                        <a:t>24.6</a:t>
                      </a:r>
                      <a:endParaRPr lang="it-IT" sz="1400" dirty="0">
                        <a:latin typeface="High Tower Text" pitchFamily="18" charset="0"/>
                      </a:endParaRPr>
                    </a:p>
                  </a:txBody>
                  <a:tcPr/>
                </a:tc>
                <a:tc>
                  <a:txBody>
                    <a:bodyPr/>
                    <a:lstStyle/>
                    <a:p>
                      <a:r>
                        <a:rPr lang="it-IT" sz="1400" dirty="0" smtClean="0"/>
                        <a:t>25.2</a:t>
                      </a:r>
                      <a:endParaRPr lang="it-IT" sz="1400" dirty="0">
                        <a:latin typeface="High Tower Text" pitchFamily="18" charset="0"/>
                      </a:endParaRPr>
                    </a:p>
                  </a:txBody>
                  <a:tcPr/>
                </a:tc>
                <a:tc>
                  <a:txBody>
                    <a:bodyPr/>
                    <a:lstStyle/>
                    <a:p>
                      <a:r>
                        <a:rPr lang="it-IT" sz="1400" dirty="0" smtClean="0"/>
                        <a:t>25.1</a:t>
                      </a:r>
                      <a:endParaRPr lang="it-IT" sz="1400" dirty="0">
                        <a:latin typeface="High Tower Text" pitchFamily="18" charset="0"/>
                      </a:endParaRPr>
                    </a:p>
                  </a:txBody>
                  <a:tcPr/>
                </a:tc>
                <a:tc>
                  <a:txBody>
                    <a:bodyPr/>
                    <a:lstStyle/>
                    <a:p>
                      <a:r>
                        <a:rPr lang="it-IT" sz="1400" baseline="0" dirty="0" smtClean="0"/>
                        <a:t>25.8</a:t>
                      </a:r>
                      <a:endParaRPr lang="it-IT" sz="1400" b="1" baseline="0" dirty="0">
                        <a:solidFill>
                          <a:schemeClr val="accent6">
                            <a:lumMod val="50000"/>
                          </a:schemeClr>
                        </a:solidFill>
                        <a:latin typeface="High Tower Text" pitchFamily="18" charset="0"/>
                      </a:endParaRPr>
                    </a:p>
                  </a:txBody>
                  <a:tcPr/>
                </a:tc>
              </a:tr>
              <a:tr h="211683">
                <a:tc>
                  <a:txBody>
                    <a:bodyPr/>
                    <a:lstStyle/>
                    <a:p>
                      <a:r>
                        <a:rPr lang="it-IT" sz="1400" dirty="0" smtClean="0"/>
                        <a:t>IV</a:t>
                      </a:r>
                      <a:endParaRPr lang="it-IT" sz="1400" dirty="0">
                        <a:latin typeface="High Tower Text" pitchFamily="18" charset="0"/>
                      </a:endParaRPr>
                    </a:p>
                  </a:txBody>
                  <a:tcPr/>
                </a:tc>
                <a:tc>
                  <a:txBody>
                    <a:bodyPr/>
                    <a:lstStyle/>
                    <a:p>
                      <a:r>
                        <a:rPr lang="it-IT" sz="1400" dirty="0" smtClean="0"/>
                        <a:t>23.3</a:t>
                      </a:r>
                      <a:endParaRPr lang="it-IT" sz="1400" dirty="0">
                        <a:latin typeface="High Tower Text" pitchFamily="18" charset="0"/>
                      </a:endParaRPr>
                    </a:p>
                  </a:txBody>
                  <a:tcPr/>
                </a:tc>
                <a:tc>
                  <a:txBody>
                    <a:bodyPr/>
                    <a:lstStyle/>
                    <a:p>
                      <a:r>
                        <a:rPr lang="it-IT" sz="1400" dirty="0" smtClean="0"/>
                        <a:t>24.0</a:t>
                      </a:r>
                      <a:endParaRPr lang="it-IT" sz="1400" dirty="0">
                        <a:latin typeface="High Tower Text" pitchFamily="18" charset="0"/>
                      </a:endParaRPr>
                    </a:p>
                  </a:txBody>
                  <a:tcPr/>
                </a:tc>
                <a:tc>
                  <a:txBody>
                    <a:bodyPr/>
                    <a:lstStyle/>
                    <a:p>
                      <a:r>
                        <a:rPr lang="it-IT" sz="1400" dirty="0" smtClean="0"/>
                        <a:t>18.0</a:t>
                      </a:r>
                      <a:endParaRPr lang="it-IT" sz="1400" dirty="0">
                        <a:latin typeface="High Tower Text" pitchFamily="18" charset="0"/>
                      </a:endParaRPr>
                    </a:p>
                  </a:txBody>
                  <a:tcPr/>
                </a:tc>
                <a:tc>
                  <a:txBody>
                    <a:bodyPr/>
                    <a:lstStyle/>
                    <a:p>
                      <a:r>
                        <a:rPr lang="it-IT" sz="1400" dirty="0" smtClean="0"/>
                        <a:t>18.3</a:t>
                      </a:r>
                      <a:endParaRPr lang="it-IT" sz="1400" dirty="0">
                        <a:latin typeface="High Tower Text" pitchFamily="18" charset="0"/>
                      </a:endParaRPr>
                    </a:p>
                  </a:txBody>
                  <a:tcPr/>
                </a:tc>
                <a:tc>
                  <a:txBody>
                    <a:bodyPr/>
                    <a:lstStyle/>
                    <a:p>
                      <a:r>
                        <a:rPr lang="it-IT" sz="1400" dirty="0" smtClean="0"/>
                        <a:t>18.3</a:t>
                      </a:r>
                      <a:endParaRPr lang="it-IT" sz="1400" dirty="0">
                        <a:latin typeface="High Tower Text" pitchFamily="18" charset="0"/>
                      </a:endParaRPr>
                    </a:p>
                  </a:txBody>
                  <a:tcPr/>
                </a:tc>
                <a:tc>
                  <a:txBody>
                    <a:bodyPr/>
                    <a:lstStyle/>
                    <a:p>
                      <a:r>
                        <a:rPr lang="it-IT" sz="1400" baseline="0" dirty="0" smtClean="0"/>
                        <a:t>20.3</a:t>
                      </a:r>
                      <a:endParaRPr lang="it-IT" sz="1400" b="1" baseline="0" dirty="0">
                        <a:solidFill>
                          <a:schemeClr val="accent6">
                            <a:lumMod val="50000"/>
                          </a:schemeClr>
                        </a:solidFill>
                        <a:latin typeface="High Tower Text" pitchFamily="18" charset="0"/>
                      </a:endParaRPr>
                    </a:p>
                  </a:txBody>
                  <a:tcPr/>
                </a:tc>
              </a:tr>
              <a:tr h="211683">
                <a:tc>
                  <a:txBody>
                    <a:bodyPr/>
                    <a:lstStyle/>
                    <a:p>
                      <a:r>
                        <a:rPr lang="it-IT" sz="1400" dirty="0" smtClean="0"/>
                        <a:t>X(</a:t>
                      </a:r>
                      <a:r>
                        <a:rPr lang="it-IT" sz="1400" dirty="0" err="1" smtClean="0"/>
                        <a:t>Nx</a:t>
                      </a:r>
                      <a:r>
                        <a:rPr lang="it-IT" sz="1400" dirty="0" smtClean="0"/>
                        <a:t>)*</a:t>
                      </a:r>
                      <a:endParaRPr lang="it-IT" sz="1400" dirty="0">
                        <a:latin typeface="High Tower Text" pitchFamily="18" charset="0"/>
                      </a:endParaRPr>
                    </a:p>
                  </a:txBody>
                  <a:tcPr/>
                </a:tc>
                <a:tc>
                  <a:txBody>
                    <a:bodyPr/>
                    <a:lstStyle/>
                    <a:p>
                      <a:pPr marL="0" algn="l" rtl="0" eaLnBrk="1" fontAlgn="b" latinLnBrk="0" hangingPunct="1"/>
                      <a:r>
                        <a:rPr kumimoji="0" lang="it-IT" sz="1400" kern="1200" dirty="0" smtClean="0"/>
                        <a:t>   1.3</a:t>
                      </a:r>
                      <a:endParaRPr kumimoji="0" lang="it-IT" sz="1400" kern="1200" dirty="0" smtClean="0">
                        <a:solidFill>
                          <a:schemeClr val="tx1"/>
                        </a:solidFill>
                        <a:latin typeface="High Tower Text" pitchFamily="18" charset="0"/>
                        <a:ea typeface="+mn-ea"/>
                        <a:cs typeface="+mn-cs"/>
                      </a:endParaRPr>
                    </a:p>
                  </a:txBody>
                  <a:tcPr marL="9525" marR="9525" marT="9525" marB="0" anchor="b"/>
                </a:tc>
                <a:tc>
                  <a:txBody>
                    <a:bodyPr/>
                    <a:lstStyle/>
                    <a:p>
                      <a:pPr marL="0" algn="l" rtl="0" eaLnBrk="1" fontAlgn="b" latinLnBrk="0" hangingPunct="1"/>
                      <a:r>
                        <a:rPr kumimoji="0" lang="it-IT" sz="1400" kern="1200" dirty="0" smtClean="0"/>
                        <a:t>   3.4</a:t>
                      </a:r>
                      <a:endParaRPr kumimoji="0" lang="it-IT" sz="1400" kern="1200" dirty="0" smtClean="0">
                        <a:solidFill>
                          <a:schemeClr val="tx1"/>
                        </a:solidFill>
                        <a:latin typeface="High Tower Text" pitchFamily="18" charset="0"/>
                        <a:ea typeface="+mn-ea"/>
                        <a:cs typeface="+mn-cs"/>
                      </a:endParaRPr>
                    </a:p>
                  </a:txBody>
                  <a:tcPr marL="9525" marR="9525" marT="9525" marB="0" anchor="b"/>
                </a:tc>
                <a:tc>
                  <a:txBody>
                    <a:bodyPr/>
                    <a:lstStyle/>
                    <a:p>
                      <a:pPr marL="0" algn="l" rtl="0" eaLnBrk="1" fontAlgn="b" latinLnBrk="0" hangingPunct="1"/>
                      <a:r>
                        <a:rPr kumimoji="0" lang="it-IT" sz="1400" kern="1200" dirty="0" smtClean="0"/>
                        <a:t>   1.4</a:t>
                      </a:r>
                      <a:endParaRPr kumimoji="0" lang="it-IT" sz="1400" kern="1200" dirty="0" smtClean="0">
                        <a:solidFill>
                          <a:schemeClr val="tx1"/>
                        </a:solidFill>
                        <a:latin typeface="High Tower Text" pitchFamily="18" charset="0"/>
                        <a:ea typeface="+mn-ea"/>
                        <a:cs typeface="+mn-cs"/>
                      </a:endParaRPr>
                    </a:p>
                  </a:txBody>
                  <a:tcPr marL="9525" marR="9525" marT="9525" marB="0" anchor="b"/>
                </a:tc>
                <a:tc>
                  <a:txBody>
                    <a:bodyPr/>
                    <a:lstStyle/>
                    <a:p>
                      <a:pPr marL="0" algn="l" rtl="0" eaLnBrk="1" fontAlgn="b" latinLnBrk="0" hangingPunct="1"/>
                      <a:r>
                        <a:rPr kumimoji="0" lang="it-IT" sz="1400" kern="1200" dirty="0" smtClean="0"/>
                        <a:t>   3.5</a:t>
                      </a:r>
                      <a:endParaRPr kumimoji="0" lang="it-IT" sz="1400" kern="1200" dirty="0" smtClean="0">
                        <a:solidFill>
                          <a:schemeClr val="tx1"/>
                        </a:solidFill>
                        <a:latin typeface="High Tower Text" pitchFamily="18" charset="0"/>
                        <a:ea typeface="+mn-ea"/>
                        <a:cs typeface="+mn-cs"/>
                      </a:endParaRPr>
                    </a:p>
                  </a:txBody>
                  <a:tcPr marL="9525" marR="9525" marT="9525" marB="0" anchor="b"/>
                </a:tc>
                <a:tc>
                  <a:txBody>
                    <a:bodyPr/>
                    <a:lstStyle/>
                    <a:p>
                      <a:pPr marL="0" algn="l" rtl="0" eaLnBrk="1" fontAlgn="b" latinLnBrk="0" hangingPunct="1"/>
                      <a:r>
                        <a:rPr kumimoji="0" lang="it-IT" sz="1400" kern="1200" dirty="0" smtClean="0"/>
                        <a:t>   3.9</a:t>
                      </a:r>
                      <a:endParaRPr kumimoji="0" lang="it-IT" sz="1400" kern="1200" dirty="0" smtClean="0">
                        <a:solidFill>
                          <a:schemeClr val="tx1"/>
                        </a:solidFill>
                        <a:latin typeface="High Tower Text" pitchFamily="18" charset="0"/>
                        <a:ea typeface="+mn-ea"/>
                        <a:cs typeface="+mn-cs"/>
                      </a:endParaRPr>
                    </a:p>
                  </a:txBody>
                  <a:tcPr marL="9525" marR="9525" marT="9525" marB="0" anchor="b"/>
                </a:tc>
                <a:tc>
                  <a:txBody>
                    <a:bodyPr/>
                    <a:lstStyle/>
                    <a:p>
                      <a:pPr marL="0" algn="l" rtl="0" eaLnBrk="1" fontAlgn="b" latinLnBrk="0" hangingPunct="1"/>
                      <a:r>
                        <a:rPr kumimoji="0" lang="it-IT" sz="1400" kern="1200" baseline="0" dirty="0" smtClean="0"/>
                        <a:t>   2.7</a:t>
                      </a:r>
                      <a:endParaRPr kumimoji="0" lang="it-IT" sz="1400" b="1" kern="1200" baseline="0" dirty="0" smtClean="0">
                        <a:solidFill>
                          <a:schemeClr val="accent6">
                            <a:lumMod val="50000"/>
                          </a:schemeClr>
                        </a:solidFill>
                        <a:latin typeface="High Tower Text" pitchFamily="18" charset="0"/>
                        <a:ea typeface="+mn-ea"/>
                        <a:cs typeface="+mn-cs"/>
                      </a:endParaRPr>
                    </a:p>
                  </a:txBody>
                  <a:tcPr marL="9525" marR="9525" marT="9525" marB="0" anchor="b"/>
                </a:tc>
              </a:tr>
              <a:tr h="211683">
                <a:tc>
                  <a:txBody>
                    <a:bodyPr/>
                    <a:lstStyle/>
                    <a:p>
                      <a:r>
                        <a:rPr lang="it-IT" sz="1400" dirty="0" smtClean="0"/>
                        <a:t>NS</a:t>
                      </a:r>
                      <a:endParaRPr lang="it-IT" sz="1400" dirty="0">
                        <a:latin typeface="High Tower Text" pitchFamily="18" charset="0"/>
                      </a:endParaRPr>
                    </a:p>
                  </a:txBody>
                  <a:tcPr/>
                </a:tc>
                <a:tc>
                  <a:txBody>
                    <a:bodyPr/>
                    <a:lstStyle/>
                    <a:p>
                      <a:pPr marL="0" algn="l" rtl="0" eaLnBrk="1" fontAlgn="b" latinLnBrk="0" hangingPunct="1"/>
                      <a:r>
                        <a:rPr kumimoji="0" lang="it-IT" sz="1400" kern="1200" dirty="0" smtClean="0"/>
                        <a:t>   7.2</a:t>
                      </a:r>
                      <a:endParaRPr kumimoji="0" lang="it-IT" sz="1400" kern="1200" dirty="0" smtClean="0">
                        <a:solidFill>
                          <a:schemeClr val="tx1"/>
                        </a:solidFill>
                        <a:latin typeface="High Tower Text" pitchFamily="18" charset="0"/>
                        <a:ea typeface="+mn-ea"/>
                        <a:cs typeface="+mn-cs"/>
                      </a:endParaRPr>
                    </a:p>
                  </a:txBody>
                  <a:tcPr marL="9525" marR="9525" marT="9525" marB="0" anchor="b"/>
                </a:tc>
                <a:tc>
                  <a:txBody>
                    <a:bodyPr/>
                    <a:lstStyle/>
                    <a:p>
                      <a:pPr marL="0" algn="l" rtl="0" eaLnBrk="1" fontAlgn="b" latinLnBrk="0" hangingPunct="1"/>
                      <a:r>
                        <a:rPr kumimoji="0" lang="it-IT" sz="1400" kern="1200" dirty="0" smtClean="0"/>
                        <a:t>   5.8</a:t>
                      </a:r>
                      <a:endParaRPr kumimoji="0" lang="it-IT" sz="1400" kern="1200" dirty="0" smtClean="0">
                        <a:solidFill>
                          <a:schemeClr val="tx1"/>
                        </a:solidFill>
                        <a:latin typeface="High Tower Text" pitchFamily="18" charset="0"/>
                        <a:ea typeface="+mn-ea"/>
                        <a:cs typeface="+mn-cs"/>
                      </a:endParaRPr>
                    </a:p>
                  </a:txBody>
                  <a:tcPr marL="9525" marR="9525" marT="9525" marB="0" anchor="b"/>
                </a:tc>
                <a:tc>
                  <a:txBody>
                    <a:bodyPr/>
                    <a:lstStyle/>
                    <a:p>
                      <a:pPr marL="0" algn="l" rtl="0" eaLnBrk="1" fontAlgn="b" latinLnBrk="0" hangingPunct="1"/>
                      <a:r>
                        <a:rPr kumimoji="0" lang="it-IT" sz="1400" kern="1200" dirty="0" smtClean="0"/>
                        <a:t>  10.3</a:t>
                      </a:r>
                      <a:endParaRPr kumimoji="0" lang="it-IT" sz="1400" kern="1200" dirty="0" smtClean="0">
                        <a:solidFill>
                          <a:schemeClr val="tx1"/>
                        </a:solidFill>
                        <a:latin typeface="High Tower Text" pitchFamily="18" charset="0"/>
                        <a:ea typeface="+mn-ea"/>
                        <a:cs typeface="+mn-cs"/>
                      </a:endParaRPr>
                    </a:p>
                  </a:txBody>
                  <a:tcPr marL="9525" marR="9525" marT="9525" marB="0" anchor="b"/>
                </a:tc>
                <a:tc>
                  <a:txBody>
                    <a:bodyPr/>
                    <a:lstStyle/>
                    <a:p>
                      <a:pPr marL="0" algn="l" rtl="0" eaLnBrk="1" fontAlgn="b" latinLnBrk="0" hangingPunct="1"/>
                      <a:r>
                        <a:rPr kumimoji="0" lang="it-IT" sz="1400" kern="1200" dirty="0" smtClean="0"/>
                        <a:t>   5.4</a:t>
                      </a:r>
                      <a:endParaRPr kumimoji="0" lang="it-IT" sz="1400" kern="1200" dirty="0" smtClean="0">
                        <a:solidFill>
                          <a:schemeClr val="tx1"/>
                        </a:solidFill>
                        <a:latin typeface="High Tower Text" pitchFamily="18" charset="0"/>
                        <a:ea typeface="+mn-ea"/>
                        <a:cs typeface="+mn-cs"/>
                      </a:endParaRPr>
                    </a:p>
                  </a:txBody>
                  <a:tcPr marL="9525" marR="9525" marT="9525" marB="0" anchor="b"/>
                </a:tc>
                <a:tc>
                  <a:txBody>
                    <a:bodyPr/>
                    <a:lstStyle/>
                    <a:p>
                      <a:pPr marL="0" algn="l" rtl="0" eaLnBrk="1" fontAlgn="b" latinLnBrk="0" hangingPunct="1"/>
                      <a:r>
                        <a:rPr kumimoji="0" lang="it-IT" sz="1400" kern="1200" dirty="0" smtClean="0"/>
                        <a:t>   6.8</a:t>
                      </a:r>
                      <a:endParaRPr kumimoji="0" lang="it-IT" sz="1400" kern="1200" dirty="0" smtClean="0">
                        <a:solidFill>
                          <a:schemeClr val="tx1"/>
                        </a:solidFill>
                        <a:latin typeface="High Tower Text" pitchFamily="18" charset="0"/>
                        <a:ea typeface="+mn-ea"/>
                        <a:cs typeface="+mn-cs"/>
                      </a:endParaRPr>
                    </a:p>
                  </a:txBody>
                  <a:tcPr marL="9525" marR="9525" marT="9525" marB="0" anchor="b"/>
                </a:tc>
                <a:tc>
                  <a:txBody>
                    <a:bodyPr/>
                    <a:lstStyle/>
                    <a:p>
                      <a:pPr marL="0" algn="l" rtl="0" eaLnBrk="1" fontAlgn="b" latinLnBrk="0" hangingPunct="1"/>
                      <a:r>
                        <a:rPr kumimoji="0" lang="it-IT" sz="1400" kern="1200" baseline="0" dirty="0" smtClean="0"/>
                        <a:t>   7.1</a:t>
                      </a:r>
                      <a:endParaRPr kumimoji="0" lang="it-IT" sz="1400" b="1" kern="1200" baseline="0" dirty="0" smtClean="0">
                        <a:solidFill>
                          <a:schemeClr val="accent6">
                            <a:lumMod val="50000"/>
                          </a:schemeClr>
                        </a:solidFill>
                        <a:latin typeface="High Tower Text" pitchFamily="18" charset="0"/>
                        <a:ea typeface="+mn-ea"/>
                        <a:cs typeface="+mn-cs"/>
                      </a:endParaRPr>
                    </a:p>
                  </a:txBody>
                  <a:tcPr marL="9525" marR="9525" marT="9525" marB="0" anchor="b"/>
                </a:tc>
              </a:tr>
              <a:tr h="211683">
                <a:tc>
                  <a:txBody>
                    <a:bodyPr/>
                    <a:lstStyle/>
                    <a:p>
                      <a:r>
                        <a:rPr lang="it-IT" sz="1400" dirty="0" err="1" smtClean="0"/>
                        <a:t>n.cases</a:t>
                      </a:r>
                      <a:endParaRPr lang="it-IT" sz="1400" i="1" dirty="0">
                        <a:latin typeface="High Tower Text" pitchFamily="18" charset="0"/>
                      </a:endParaRPr>
                    </a:p>
                  </a:txBody>
                  <a:tcPr/>
                </a:tc>
                <a:tc>
                  <a:txBody>
                    <a:bodyPr/>
                    <a:lstStyle/>
                    <a:p>
                      <a:r>
                        <a:rPr lang="it-IT" sz="1400" dirty="0" smtClean="0"/>
                        <a:t>696</a:t>
                      </a:r>
                      <a:endParaRPr lang="it-IT" sz="1400" i="1" dirty="0">
                        <a:latin typeface="High Tower Text" pitchFamily="18" charset="0"/>
                      </a:endParaRPr>
                    </a:p>
                  </a:txBody>
                  <a:tcPr/>
                </a:tc>
                <a:tc>
                  <a:txBody>
                    <a:bodyPr/>
                    <a:lstStyle/>
                    <a:p>
                      <a:r>
                        <a:rPr lang="it-IT" sz="1400" dirty="0" smtClean="0"/>
                        <a:t>730</a:t>
                      </a:r>
                      <a:endParaRPr lang="it-IT" sz="1400" i="1" dirty="0">
                        <a:latin typeface="High Tower Text" pitchFamily="18" charset="0"/>
                      </a:endParaRPr>
                    </a:p>
                  </a:txBody>
                  <a:tcPr/>
                </a:tc>
                <a:tc>
                  <a:txBody>
                    <a:bodyPr/>
                    <a:lstStyle/>
                    <a:p>
                      <a:r>
                        <a:rPr lang="it-IT" sz="1400" dirty="0" smtClean="0"/>
                        <a:t>739</a:t>
                      </a:r>
                      <a:endParaRPr lang="it-IT" sz="1400" i="1" dirty="0">
                        <a:latin typeface="High Tower Text" pitchFamily="18" charset="0"/>
                      </a:endParaRPr>
                    </a:p>
                  </a:txBody>
                  <a:tcPr/>
                </a:tc>
                <a:tc>
                  <a:txBody>
                    <a:bodyPr/>
                    <a:lstStyle/>
                    <a:p>
                      <a:r>
                        <a:rPr lang="it-IT" sz="1400" dirty="0" smtClean="0"/>
                        <a:t>799</a:t>
                      </a:r>
                      <a:endParaRPr lang="it-IT" sz="1400" i="1" dirty="0">
                        <a:latin typeface="High Tower Text" pitchFamily="18" charset="0"/>
                      </a:endParaRPr>
                    </a:p>
                  </a:txBody>
                  <a:tcPr/>
                </a:tc>
                <a:tc>
                  <a:txBody>
                    <a:bodyPr/>
                    <a:lstStyle/>
                    <a:p>
                      <a:r>
                        <a:rPr lang="it-IT" sz="1400" dirty="0" smtClean="0"/>
                        <a:t>761</a:t>
                      </a:r>
                      <a:endParaRPr lang="it-IT" sz="1400" i="1" dirty="0">
                        <a:latin typeface="High Tower Text" pitchFamily="18" charset="0"/>
                      </a:endParaRPr>
                    </a:p>
                  </a:txBody>
                  <a:tcPr/>
                </a:tc>
                <a:tc>
                  <a:txBody>
                    <a:bodyPr/>
                    <a:lstStyle/>
                    <a:p>
                      <a:r>
                        <a:rPr lang="it-IT" sz="1400" baseline="0" dirty="0" smtClean="0"/>
                        <a:t>3725</a:t>
                      </a:r>
                      <a:endParaRPr lang="it-IT" sz="1400" b="1" i="1" baseline="0" dirty="0">
                        <a:solidFill>
                          <a:schemeClr val="accent6">
                            <a:lumMod val="50000"/>
                          </a:schemeClr>
                        </a:solidFill>
                        <a:latin typeface="High Tower Text" pitchFamily="18" charset="0"/>
                      </a:endParaRPr>
                    </a:p>
                  </a:txBody>
                  <a:tcPr/>
                </a:tc>
              </a:tr>
              <a:tr h="380871">
                <a:tc>
                  <a:txBody>
                    <a:bodyPr/>
                    <a:lstStyle/>
                    <a:p>
                      <a:pPr algn="ctr"/>
                      <a:r>
                        <a:rPr lang="it-IT" sz="1400" dirty="0" smtClean="0"/>
                        <a:t>O %</a:t>
                      </a:r>
                    </a:p>
                    <a:p>
                      <a:pPr algn="ctr"/>
                      <a:r>
                        <a:rPr lang="it-IT" sz="1400" dirty="0" smtClean="0"/>
                        <a:t>(</a:t>
                      </a:r>
                      <a:r>
                        <a:rPr lang="it-IT" sz="1400" dirty="0" err="1" smtClean="0"/>
                        <a:t>+n</a:t>
                      </a:r>
                      <a:r>
                        <a:rPr lang="it-IT" sz="1400" dirty="0" smtClean="0"/>
                        <a:t>)</a:t>
                      </a:r>
                      <a:endParaRPr lang="it-IT" sz="1400" i="1" dirty="0">
                        <a:latin typeface="High Tower Text" pitchFamily="18" charset="0"/>
                      </a:endParaRPr>
                    </a:p>
                  </a:txBody>
                  <a:tcPr/>
                </a:tc>
                <a:tc>
                  <a:txBody>
                    <a:bodyPr/>
                    <a:lstStyle/>
                    <a:p>
                      <a:r>
                        <a:rPr lang="it-IT" sz="1400" dirty="0" smtClean="0"/>
                        <a:t>4.7</a:t>
                      </a:r>
                    </a:p>
                    <a:p>
                      <a:r>
                        <a:rPr lang="it-IT" sz="1400" dirty="0" smtClean="0"/>
                        <a:t>(34)</a:t>
                      </a:r>
                      <a:endParaRPr lang="it-IT" sz="1400" i="1" dirty="0">
                        <a:latin typeface="High Tower Text" pitchFamily="18" charset="0"/>
                      </a:endParaRPr>
                    </a:p>
                  </a:txBody>
                  <a:tcPr/>
                </a:tc>
                <a:tc>
                  <a:txBody>
                    <a:bodyPr/>
                    <a:lstStyle/>
                    <a:p>
                      <a:r>
                        <a:rPr lang="it-IT" sz="1400" dirty="0" smtClean="0"/>
                        <a:t>6.4</a:t>
                      </a:r>
                    </a:p>
                    <a:p>
                      <a:r>
                        <a:rPr lang="it-IT" sz="1400" dirty="0" smtClean="0"/>
                        <a:t>(50)</a:t>
                      </a:r>
                      <a:endParaRPr lang="it-IT" sz="1400" i="1" dirty="0">
                        <a:latin typeface="High Tower Text" pitchFamily="18" charset="0"/>
                      </a:endParaRPr>
                    </a:p>
                  </a:txBody>
                  <a:tcPr/>
                </a:tc>
                <a:tc>
                  <a:txBody>
                    <a:bodyPr/>
                    <a:lstStyle/>
                    <a:p>
                      <a:r>
                        <a:rPr lang="it-IT" sz="1400" dirty="0" smtClean="0"/>
                        <a:t>5.7</a:t>
                      </a:r>
                    </a:p>
                    <a:p>
                      <a:r>
                        <a:rPr lang="it-IT" sz="1400" dirty="0" smtClean="0"/>
                        <a:t>(45)</a:t>
                      </a:r>
                      <a:endParaRPr lang="it-IT" sz="1400" i="1" dirty="0">
                        <a:latin typeface="High Tower Text" pitchFamily="18" charset="0"/>
                      </a:endParaRPr>
                    </a:p>
                  </a:txBody>
                  <a:tcPr/>
                </a:tc>
                <a:tc>
                  <a:txBody>
                    <a:bodyPr/>
                    <a:lstStyle/>
                    <a:p>
                      <a:r>
                        <a:rPr lang="it-IT" sz="1400" dirty="0" smtClean="0"/>
                        <a:t>8.2</a:t>
                      </a:r>
                    </a:p>
                    <a:p>
                      <a:r>
                        <a:rPr lang="it-IT" sz="1400" dirty="0" smtClean="0"/>
                        <a:t>(71)</a:t>
                      </a:r>
                      <a:endParaRPr lang="it-IT" sz="1400" i="1" dirty="0" smtClean="0">
                        <a:latin typeface="High Tower Text" pitchFamily="18" charset="0"/>
                      </a:endParaRPr>
                    </a:p>
                  </a:txBody>
                  <a:tcPr/>
                </a:tc>
                <a:tc>
                  <a:txBody>
                    <a:bodyPr/>
                    <a:lstStyle/>
                    <a:p>
                      <a:r>
                        <a:rPr lang="it-IT" sz="1400" dirty="0" smtClean="0"/>
                        <a:t>12.1</a:t>
                      </a:r>
                    </a:p>
                    <a:p>
                      <a:r>
                        <a:rPr lang="it-IT" sz="1400" dirty="0" smtClean="0"/>
                        <a:t>(105)</a:t>
                      </a:r>
                      <a:endParaRPr lang="it-IT" sz="1400" i="1" dirty="0">
                        <a:latin typeface="High Tower Text" pitchFamily="18" charset="0"/>
                      </a:endParaRPr>
                    </a:p>
                  </a:txBody>
                  <a:tcPr/>
                </a:tc>
                <a:tc>
                  <a:txBody>
                    <a:bodyPr/>
                    <a:lstStyle/>
                    <a:p>
                      <a:r>
                        <a:rPr lang="it-IT" sz="1400" baseline="0" dirty="0" smtClean="0"/>
                        <a:t>7.6</a:t>
                      </a:r>
                    </a:p>
                    <a:p>
                      <a:r>
                        <a:rPr lang="it-IT" sz="1400" baseline="0" dirty="0" smtClean="0"/>
                        <a:t>(305)</a:t>
                      </a:r>
                      <a:endParaRPr lang="it-IT" sz="1400" b="1" i="1" baseline="0" dirty="0">
                        <a:solidFill>
                          <a:schemeClr val="accent6">
                            <a:lumMod val="50000"/>
                          </a:schemeClr>
                        </a:solidFill>
                        <a:latin typeface="High Tower Text" pitchFamily="18" charset="0"/>
                      </a:endParaRPr>
                    </a:p>
                  </a:txBody>
                  <a:tcPr/>
                </a:tc>
              </a:tr>
            </a:tbl>
          </a:graphicData>
        </a:graphic>
      </p:graphicFrame>
      <p:sp>
        <p:nvSpPr>
          <p:cNvPr id="21578" name="CasellaDiTesto 8"/>
          <p:cNvSpPr txBox="1">
            <a:spLocks noChangeArrowheads="1"/>
          </p:cNvSpPr>
          <p:nvPr/>
        </p:nvSpPr>
        <p:spPr bwMode="auto">
          <a:xfrm>
            <a:off x="214313" y="1109663"/>
            <a:ext cx="8643937" cy="461962"/>
          </a:xfrm>
          <a:prstGeom prst="rect">
            <a:avLst/>
          </a:prstGeom>
          <a:noFill/>
          <a:ln w="9525">
            <a:noFill/>
            <a:miter lim="800000"/>
            <a:headEnd/>
            <a:tailEnd/>
          </a:ln>
        </p:spPr>
        <p:txBody>
          <a:bodyPr>
            <a:spAutoFit/>
          </a:bodyPr>
          <a:lstStyle/>
          <a:p>
            <a:r>
              <a:rPr lang="en-US" sz="2400" b="1">
                <a:latin typeface="Geometr231 Lt BT" pitchFamily="34" charset="0"/>
              </a:rPr>
              <a:t>Percentage of total cases, by stage, and year of registration, 2002-2006</a:t>
            </a:r>
          </a:p>
        </p:txBody>
      </p:sp>
      <p:sp>
        <p:nvSpPr>
          <p:cNvPr id="9" name="Segnaposto data 8"/>
          <p:cNvSpPr>
            <a:spLocks noGrp="1"/>
          </p:cNvSpPr>
          <p:nvPr>
            <p:ph type="dt" sz="half" idx="10"/>
          </p:nvPr>
        </p:nvSpPr>
        <p:spPr/>
        <p:txBody>
          <a:bodyPr/>
          <a:lstStyle/>
          <a:p>
            <a:pPr>
              <a:defRPr/>
            </a:pPr>
            <a:r>
              <a:rPr lang="it-IT" smtClean="0"/>
              <a:t>6 ottobre 2011</a:t>
            </a:r>
            <a:endParaRPr lang="en-US"/>
          </a:p>
        </p:txBody>
      </p:sp>
      <p:sp>
        <p:nvSpPr>
          <p:cNvPr id="10" name="Segnaposto numero diapositiva 9"/>
          <p:cNvSpPr>
            <a:spLocks noGrp="1"/>
          </p:cNvSpPr>
          <p:nvPr>
            <p:ph type="sldNum" sz="quarter" idx="12"/>
          </p:nvPr>
        </p:nvSpPr>
        <p:spPr/>
        <p:txBody>
          <a:bodyPr/>
          <a:lstStyle/>
          <a:p>
            <a:pPr>
              <a:defRPr/>
            </a:pPr>
            <a:fld id="{D8C01B90-7D50-484E-A963-857004056175}" type="slidenum">
              <a:rPr lang="en-US" smtClean="0"/>
              <a:pPr>
                <a:defRPr/>
              </a:pPr>
              <a:t>9</a:t>
            </a:fld>
            <a:endParaRPr lang="en-U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zio">
  <a:themeElements>
    <a:clrScheme name="Solstizio">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zio">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z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26456</TotalTime>
  <Words>1290</Words>
  <Application>Microsoft Office PowerPoint</Application>
  <PresentationFormat>Presentazione su schermo (4:3)</PresentationFormat>
  <Paragraphs>304</Paragraphs>
  <Slides>30</Slides>
  <Notes>2</Notes>
  <HiddenSlides>0</HiddenSlides>
  <MMClips>0</MMClips>
  <ScaleCrop>false</ScaleCrop>
  <HeadingPairs>
    <vt:vector size="4" baseType="variant">
      <vt:variant>
        <vt:lpstr>Tema</vt:lpstr>
      </vt:variant>
      <vt:variant>
        <vt:i4>1</vt:i4>
      </vt:variant>
      <vt:variant>
        <vt:lpstr>Titoli diapositive</vt:lpstr>
      </vt:variant>
      <vt:variant>
        <vt:i4>30</vt:i4>
      </vt:variant>
    </vt:vector>
  </HeadingPairs>
  <TitlesOfParts>
    <vt:vector size="31" baseType="lpstr">
      <vt:lpstr>Solstizio</vt:lpstr>
      <vt:lpstr>Come misurare “l’impatto” dello screening colorettale nella Regione Umbria</vt:lpstr>
      <vt:lpstr>Misurare l’impatto dello screening</vt:lpstr>
      <vt:lpstr>Il quadro epidemiologico</vt:lpstr>
      <vt:lpstr>Diapositiva 4</vt:lpstr>
      <vt:lpstr>Diapositiva 5</vt:lpstr>
      <vt:lpstr>Sopravvivenza relativa pre-screening fonte:  Monografia AIRTum in pubblicazione</vt:lpstr>
      <vt:lpstr>Sopravvivenza relativa prima e durante il periodo di screening per sesso – età 50-74</vt:lpstr>
      <vt:lpstr>Il registro tumori (anche) per lo screening :</vt:lpstr>
      <vt:lpstr>Distribuzione per stadio - GRELL 2010 </vt:lpstr>
      <vt:lpstr>Trend di incidenza per stadio e sesso (2002-08)- GISCoR 2011</vt:lpstr>
      <vt:lpstr>L’azione dello screening si traduce anche nella rimozione di lesioni pre-maligne o pre-infiltranti</vt:lpstr>
      <vt:lpstr>Stadio 0 e Stadio I:  entrambi influenzati dallo screening ma in modo diverso</vt:lpstr>
      <vt:lpstr>Nella classe d’età screening </vt:lpstr>
      <vt:lpstr>Stadio 0 per USL  (le USL hanno servizi di screening indipendenti)</vt:lpstr>
      <vt:lpstr>Stadio I per USL </vt:lpstr>
      <vt:lpstr>Sopravvivenza per stadio e periodo (dati preliminari)</vt:lpstr>
      <vt:lpstr>Le analisi geografiche </vt:lpstr>
      <vt:lpstr>SIR stadio 0 per comune, periodo 2006-2008 </vt:lpstr>
      <vt:lpstr>… o per sezione di censimento</vt:lpstr>
      <vt:lpstr>La collaborazione registro-servizi di screening</vt:lpstr>
      <vt:lpstr>La classificazione della diagnosi sviluppata nello studio IMPATTO</vt:lpstr>
      <vt:lpstr>Ieri per domani: confronto tra lesioni diagnosticate allo screening e sintomatiche (2006-08)</vt:lpstr>
      <vt:lpstr>Per servizio di screening: % casi individuati allo screening</vt:lpstr>
      <vt:lpstr>La scheda specialistica dedicata consente la definizione e il calcolo di ulteriori indicatori </vt:lpstr>
      <vt:lpstr>La collaborazione registro-servizi di screening-altri </vt:lpstr>
      <vt:lpstr>Fine</vt:lpstr>
      <vt:lpstr>Diapositiva 27</vt:lpstr>
      <vt:lpstr>Un sistema di indicatori</vt:lpstr>
      <vt:lpstr>In rete</vt:lpstr>
      <vt:lpstr>Discutere gli interventi alla luce delle evidenze scientifiche</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Valutazione dell’attività oncologica</dc:title>
  <dc:creator>Stracci</dc:creator>
  <cp:lastModifiedBy>ospite</cp:lastModifiedBy>
  <cp:revision>636</cp:revision>
  <dcterms:created xsi:type="dcterms:W3CDTF">2008-09-19T08:40:51Z</dcterms:created>
  <dcterms:modified xsi:type="dcterms:W3CDTF">2011-10-06T09:12:04Z</dcterms:modified>
</cp:coreProperties>
</file>