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it-IT"/>
    </a:defPPr>
    <a:lvl1pPr algn="l" rtl="0" fontAlgn="base">
      <a:spcBef>
        <a:spcPct val="0"/>
      </a:spcBef>
      <a:spcAft>
        <a:spcPct val="0"/>
      </a:spcAft>
      <a:defRPr sz="8000" kern="1200">
        <a:solidFill>
          <a:schemeClr val="tx1"/>
        </a:solidFill>
        <a:latin typeface="Arial" charset="0"/>
        <a:ea typeface="+mn-ea"/>
        <a:cs typeface="+mn-cs"/>
      </a:defRPr>
    </a:lvl1pPr>
    <a:lvl2pPr marL="432054" algn="l" rtl="0" fontAlgn="base">
      <a:spcBef>
        <a:spcPct val="0"/>
      </a:spcBef>
      <a:spcAft>
        <a:spcPct val="0"/>
      </a:spcAft>
      <a:defRPr sz="8000" kern="1200">
        <a:solidFill>
          <a:schemeClr val="tx1"/>
        </a:solidFill>
        <a:latin typeface="Arial" charset="0"/>
        <a:ea typeface="+mn-ea"/>
        <a:cs typeface="+mn-cs"/>
      </a:defRPr>
    </a:lvl2pPr>
    <a:lvl3pPr marL="864108" algn="l" rtl="0" fontAlgn="base">
      <a:spcBef>
        <a:spcPct val="0"/>
      </a:spcBef>
      <a:spcAft>
        <a:spcPct val="0"/>
      </a:spcAft>
      <a:defRPr sz="8000" kern="1200">
        <a:solidFill>
          <a:schemeClr val="tx1"/>
        </a:solidFill>
        <a:latin typeface="Arial" charset="0"/>
        <a:ea typeface="+mn-ea"/>
        <a:cs typeface="+mn-cs"/>
      </a:defRPr>
    </a:lvl3pPr>
    <a:lvl4pPr marL="1296162" algn="l" rtl="0" fontAlgn="base">
      <a:spcBef>
        <a:spcPct val="0"/>
      </a:spcBef>
      <a:spcAft>
        <a:spcPct val="0"/>
      </a:spcAft>
      <a:defRPr sz="8000" kern="1200">
        <a:solidFill>
          <a:schemeClr val="tx1"/>
        </a:solidFill>
        <a:latin typeface="Arial" charset="0"/>
        <a:ea typeface="+mn-ea"/>
        <a:cs typeface="+mn-cs"/>
      </a:defRPr>
    </a:lvl4pPr>
    <a:lvl5pPr marL="1728216" algn="l" rtl="0" fontAlgn="base">
      <a:spcBef>
        <a:spcPct val="0"/>
      </a:spcBef>
      <a:spcAft>
        <a:spcPct val="0"/>
      </a:spcAft>
      <a:defRPr sz="8000" kern="1200">
        <a:solidFill>
          <a:schemeClr val="tx1"/>
        </a:solidFill>
        <a:latin typeface="Arial" charset="0"/>
        <a:ea typeface="+mn-ea"/>
        <a:cs typeface="+mn-cs"/>
      </a:defRPr>
    </a:lvl5pPr>
    <a:lvl6pPr marL="2160270" algn="l" defTabSz="864108" rtl="0" eaLnBrk="1" latinLnBrk="0" hangingPunct="1">
      <a:defRPr sz="8000" kern="1200">
        <a:solidFill>
          <a:schemeClr val="tx1"/>
        </a:solidFill>
        <a:latin typeface="Arial" charset="0"/>
        <a:ea typeface="+mn-ea"/>
        <a:cs typeface="+mn-cs"/>
      </a:defRPr>
    </a:lvl6pPr>
    <a:lvl7pPr marL="2592324" algn="l" defTabSz="864108" rtl="0" eaLnBrk="1" latinLnBrk="0" hangingPunct="1">
      <a:defRPr sz="8000" kern="1200">
        <a:solidFill>
          <a:schemeClr val="tx1"/>
        </a:solidFill>
        <a:latin typeface="Arial" charset="0"/>
        <a:ea typeface="+mn-ea"/>
        <a:cs typeface="+mn-cs"/>
      </a:defRPr>
    </a:lvl7pPr>
    <a:lvl8pPr marL="3024378" algn="l" defTabSz="864108" rtl="0" eaLnBrk="1" latinLnBrk="0" hangingPunct="1">
      <a:defRPr sz="8000" kern="1200">
        <a:solidFill>
          <a:schemeClr val="tx1"/>
        </a:solidFill>
        <a:latin typeface="Arial" charset="0"/>
        <a:ea typeface="+mn-ea"/>
        <a:cs typeface="+mn-cs"/>
      </a:defRPr>
    </a:lvl8pPr>
    <a:lvl9pPr marL="3456432" algn="l" defTabSz="864108" rtl="0" eaLnBrk="1" latinLnBrk="0" hangingPunct="1">
      <a:defRPr sz="8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0381"/>
    <a:srgbClr val="FF9C0B"/>
    <a:srgbClr val="FFC671"/>
    <a:srgbClr val="660033"/>
    <a:srgbClr val="33CCFF"/>
    <a:srgbClr val="CC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33" d="100"/>
          <a:sy n="33" d="100"/>
        </p:scale>
        <p:origin x="-204" y="-78"/>
      </p:cViewPr>
      <p:guideLst>
        <p:guide orient="horz" pos="11340"/>
        <p:guide pos="79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842173-4626-4433-BC7E-F7FAFBAD0849}" type="datetimeFigureOut">
              <a:rPr lang="it-IT" smtClean="0"/>
              <a:t>09/11/2011</a:t>
            </a:fld>
            <a:endParaRPr lang="it-IT"/>
          </a:p>
        </p:txBody>
      </p:sp>
      <p:sp>
        <p:nvSpPr>
          <p:cNvPr id="4" name="Segnaposto immagine diapositiva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1B22A0-B9D9-4891-A4A6-5988E98656D8}"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41B22A0-B9D9-4891-A4A6-5988E98656D8}" type="slidenum">
              <a:rPr lang="it-IT" smtClean="0"/>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890236" y="11185398"/>
            <a:ext cx="21422678" cy="771696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3780473" y="20402550"/>
            <a:ext cx="17642205" cy="9200650"/>
          </a:xfrm>
        </p:spPr>
        <p:txBody>
          <a:bodyPr/>
          <a:lstStyle>
            <a:lvl1pPr marL="0" indent="0" algn="ctr">
              <a:buNone/>
              <a:defRPr/>
            </a:lvl1pPr>
            <a:lvl2pPr marL="432054" indent="0" algn="ctr">
              <a:buNone/>
              <a:defRPr/>
            </a:lvl2pPr>
            <a:lvl3pPr marL="864108" indent="0" algn="ctr">
              <a:buNone/>
              <a:defRPr/>
            </a:lvl3pPr>
            <a:lvl4pPr marL="1296162" indent="0" algn="ctr">
              <a:buNone/>
              <a:defRPr/>
            </a:lvl4pPr>
            <a:lvl5pPr marL="1728216" indent="0" algn="ctr">
              <a:buNone/>
              <a:defRPr/>
            </a:lvl5pPr>
            <a:lvl6pPr marL="2160270" indent="0" algn="ctr">
              <a:buNone/>
              <a:defRPr/>
            </a:lvl6pPr>
            <a:lvl7pPr marL="2592324" indent="0" algn="ctr">
              <a:buNone/>
              <a:defRPr/>
            </a:lvl7pPr>
            <a:lvl8pPr marL="3024378" indent="0" algn="ctr">
              <a:buNone/>
              <a:defRPr/>
            </a:lvl8pPr>
            <a:lvl9pPr marL="3456432"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901F507E-B257-43F0-97EB-3CE5D87926DF}"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23595CE5-F610-40EC-B810-82B92958DDC3}"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8272284" y="1441681"/>
            <a:ext cx="5670709" cy="3072084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260158" y="1441681"/>
            <a:ext cx="16868108" cy="3072084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C7D6C5B-0407-4170-A14B-13793C305953}"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94BA016-CF5E-48D1-8DA8-89BD85D60002}"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990749" y="23135892"/>
            <a:ext cx="21422678" cy="7151394"/>
          </a:xfrm>
        </p:spPr>
        <p:txBody>
          <a:bodyPr anchor="t"/>
          <a:lstStyle>
            <a:lvl1pPr algn="l">
              <a:defRPr sz="38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1990749" y="15259908"/>
            <a:ext cx="21422678" cy="7875984"/>
          </a:xfrm>
        </p:spPr>
        <p:txBody>
          <a:bodyPr anchor="b"/>
          <a:lstStyle>
            <a:lvl1pPr marL="0" indent="0">
              <a:buNone/>
              <a:defRPr sz="1900"/>
            </a:lvl1pPr>
            <a:lvl2pPr marL="432054" indent="0">
              <a:buNone/>
              <a:defRPr sz="1700"/>
            </a:lvl2pPr>
            <a:lvl3pPr marL="864108" indent="0">
              <a:buNone/>
              <a:defRPr sz="1500"/>
            </a:lvl3pPr>
            <a:lvl4pPr marL="1296162" indent="0">
              <a:buNone/>
              <a:defRPr sz="1300"/>
            </a:lvl4pPr>
            <a:lvl5pPr marL="1728216" indent="0">
              <a:buNone/>
              <a:defRPr sz="1300"/>
            </a:lvl5pPr>
            <a:lvl6pPr marL="2160270" indent="0">
              <a:buNone/>
              <a:defRPr sz="1300"/>
            </a:lvl6pPr>
            <a:lvl7pPr marL="2592324" indent="0">
              <a:buNone/>
              <a:defRPr sz="1300"/>
            </a:lvl7pPr>
            <a:lvl8pPr marL="3024378" indent="0">
              <a:buNone/>
              <a:defRPr sz="1300"/>
            </a:lvl8pPr>
            <a:lvl9pPr marL="3456432" indent="0">
              <a:buNone/>
              <a:defRPr sz="13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00B97181-CBE7-4426-8B34-FE42813E524B}"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260157" y="8401051"/>
            <a:ext cx="11269409" cy="2376147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12673584" y="8401051"/>
            <a:ext cx="11269409" cy="2376147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3161FDB2-A69A-497C-97BE-2F2820A3C851}"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1260158" y="8059008"/>
            <a:ext cx="11135892" cy="3358920"/>
          </a:xfrm>
        </p:spPr>
        <p:txBody>
          <a:bodyPr anchor="b"/>
          <a:lstStyle>
            <a:lvl1pPr marL="0" indent="0">
              <a:buNone/>
              <a:defRPr sz="2300" b="1"/>
            </a:lvl1pPr>
            <a:lvl2pPr marL="432054" indent="0">
              <a:buNone/>
              <a:defRPr sz="1900" b="1"/>
            </a:lvl2pPr>
            <a:lvl3pPr marL="864108" indent="0">
              <a:buNone/>
              <a:defRPr sz="1700" b="1"/>
            </a:lvl3pPr>
            <a:lvl4pPr marL="1296162" indent="0">
              <a:buNone/>
              <a:defRPr sz="1500" b="1"/>
            </a:lvl4pPr>
            <a:lvl5pPr marL="1728216" indent="0">
              <a:buNone/>
              <a:defRPr sz="1500" b="1"/>
            </a:lvl5pPr>
            <a:lvl6pPr marL="2160270" indent="0">
              <a:buNone/>
              <a:defRPr sz="1500" b="1"/>
            </a:lvl6pPr>
            <a:lvl7pPr marL="2592324" indent="0">
              <a:buNone/>
              <a:defRPr sz="1500" b="1"/>
            </a:lvl7pPr>
            <a:lvl8pPr marL="3024378" indent="0">
              <a:buNone/>
              <a:defRPr sz="1500" b="1"/>
            </a:lvl8pPr>
            <a:lvl9pPr marL="3456432" indent="0">
              <a:buNone/>
              <a:defRPr sz="1500" b="1"/>
            </a:lvl9pPr>
          </a:lstStyle>
          <a:p>
            <a:pPr lvl="0"/>
            <a:r>
              <a:rPr lang="it-IT" smtClean="0"/>
              <a:t>Fare clic per modificare stili del testo dello schema</a:t>
            </a:r>
          </a:p>
        </p:txBody>
      </p:sp>
      <p:sp>
        <p:nvSpPr>
          <p:cNvPr id="4" name="Segnaposto contenuto 3"/>
          <p:cNvSpPr>
            <a:spLocks noGrp="1"/>
          </p:cNvSpPr>
          <p:nvPr>
            <p:ph sz="half" idx="2"/>
          </p:nvPr>
        </p:nvSpPr>
        <p:spPr>
          <a:xfrm>
            <a:off x="1260158" y="11417927"/>
            <a:ext cx="11135892" cy="20744593"/>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12802601" y="8059008"/>
            <a:ext cx="11140392" cy="3358920"/>
          </a:xfrm>
        </p:spPr>
        <p:txBody>
          <a:bodyPr anchor="b"/>
          <a:lstStyle>
            <a:lvl1pPr marL="0" indent="0">
              <a:buNone/>
              <a:defRPr sz="2300" b="1"/>
            </a:lvl1pPr>
            <a:lvl2pPr marL="432054" indent="0">
              <a:buNone/>
              <a:defRPr sz="1900" b="1"/>
            </a:lvl2pPr>
            <a:lvl3pPr marL="864108" indent="0">
              <a:buNone/>
              <a:defRPr sz="1700" b="1"/>
            </a:lvl3pPr>
            <a:lvl4pPr marL="1296162" indent="0">
              <a:buNone/>
              <a:defRPr sz="1500" b="1"/>
            </a:lvl4pPr>
            <a:lvl5pPr marL="1728216" indent="0">
              <a:buNone/>
              <a:defRPr sz="1500" b="1"/>
            </a:lvl5pPr>
            <a:lvl6pPr marL="2160270" indent="0">
              <a:buNone/>
              <a:defRPr sz="1500" b="1"/>
            </a:lvl6pPr>
            <a:lvl7pPr marL="2592324" indent="0">
              <a:buNone/>
              <a:defRPr sz="1500" b="1"/>
            </a:lvl7pPr>
            <a:lvl8pPr marL="3024378" indent="0">
              <a:buNone/>
              <a:defRPr sz="1500" b="1"/>
            </a:lvl8pPr>
            <a:lvl9pPr marL="3456432" indent="0">
              <a:buNone/>
              <a:defRPr sz="15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12802601" y="11417927"/>
            <a:ext cx="11140392" cy="20744593"/>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ED20565A-802E-438A-A810-89085AA2D263}"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EF1D3B9A-C9E3-4276-A6A7-9EE365759444}"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C1B52426-3489-49B7-9FAB-1A9D3365C284}"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260158" y="1434180"/>
            <a:ext cx="8291537" cy="6099762"/>
          </a:xfrm>
        </p:spPr>
        <p:txBody>
          <a:bodyPr anchor="b"/>
          <a:lstStyle>
            <a:lvl1pPr algn="l">
              <a:defRPr sz="1900" b="1"/>
            </a:lvl1pPr>
          </a:lstStyle>
          <a:p>
            <a:r>
              <a:rPr lang="it-IT" smtClean="0"/>
              <a:t>Fare clic per modificare lo stile del titolo</a:t>
            </a:r>
            <a:endParaRPr lang="it-IT"/>
          </a:p>
        </p:txBody>
      </p:sp>
      <p:sp>
        <p:nvSpPr>
          <p:cNvPr id="3" name="Segnaposto contenuto 2"/>
          <p:cNvSpPr>
            <a:spLocks noGrp="1"/>
          </p:cNvSpPr>
          <p:nvPr>
            <p:ph idx="1"/>
          </p:nvPr>
        </p:nvSpPr>
        <p:spPr>
          <a:xfrm>
            <a:off x="9853232" y="1434180"/>
            <a:ext cx="14089761" cy="30728341"/>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1260158" y="7533941"/>
            <a:ext cx="8291537" cy="24628579"/>
          </a:xfrm>
        </p:spPr>
        <p:txBody>
          <a:bodyPr/>
          <a:lstStyle>
            <a:lvl1pPr marL="0" indent="0">
              <a:buNone/>
              <a:defRPr sz="1300"/>
            </a:lvl1pPr>
            <a:lvl2pPr marL="432054" indent="0">
              <a:buNone/>
              <a:defRPr sz="1100"/>
            </a:lvl2pPr>
            <a:lvl3pPr marL="864108" indent="0">
              <a:buNone/>
              <a:defRPr sz="900"/>
            </a:lvl3pPr>
            <a:lvl4pPr marL="1296162" indent="0">
              <a:buNone/>
              <a:defRPr sz="900"/>
            </a:lvl4pPr>
            <a:lvl5pPr marL="1728216" indent="0">
              <a:buNone/>
              <a:defRPr sz="900"/>
            </a:lvl5pPr>
            <a:lvl6pPr marL="2160270" indent="0">
              <a:buNone/>
              <a:defRPr sz="900"/>
            </a:lvl6pPr>
            <a:lvl7pPr marL="2592324" indent="0">
              <a:buNone/>
              <a:defRPr sz="900"/>
            </a:lvl7pPr>
            <a:lvl8pPr marL="3024378" indent="0">
              <a:buNone/>
              <a:defRPr sz="900"/>
            </a:lvl8pPr>
            <a:lvl9pPr marL="3456432"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EDBB5F57-1297-4524-A9C0-637D686044BE}"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40118" y="25203151"/>
            <a:ext cx="15121890" cy="2974872"/>
          </a:xfrm>
        </p:spPr>
        <p:txBody>
          <a:bodyPr anchor="b"/>
          <a:lstStyle>
            <a:lvl1pPr algn="l">
              <a:defRPr sz="19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4940118" y="3216402"/>
            <a:ext cx="15121890" cy="21602700"/>
          </a:xfrm>
        </p:spPr>
        <p:txBody>
          <a:bodyPr/>
          <a:lstStyle>
            <a:lvl1pPr marL="0" indent="0">
              <a:buNone/>
              <a:defRPr sz="3000"/>
            </a:lvl1pPr>
            <a:lvl2pPr marL="432054" indent="0">
              <a:buNone/>
              <a:defRPr sz="2600"/>
            </a:lvl2pPr>
            <a:lvl3pPr marL="864108" indent="0">
              <a:buNone/>
              <a:defRPr sz="2300"/>
            </a:lvl3pPr>
            <a:lvl4pPr marL="1296162" indent="0">
              <a:buNone/>
              <a:defRPr sz="1900"/>
            </a:lvl4pPr>
            <a:lvl5pPr marL="1728216" indent="0">
              <a:buNone/>
              <a:defRPr sz="1900"/>
            </a:lvl5pPr>
            <a:lvl6pPr marL="2160270" indent="0">
              <a:buNone/>
              <a:defRPr sz="1900"/>
            </a:lvl6pPr>
            <a:lvl7pPr marL="2592324" indent="0">
              <a:buNone/>
              <a:defRPr sz="1900"/>
            </a:lvl7pPr>
            <a:lvl8pPr marL="3024378" indent="0">
              <a:buNone/>
              <a:defRPr sz="1900"/>
            </a:lvl8pPr>
            <a:lvl9pPr marL="3456432" indent="0">
              <a:buNone/>
              <a:defRPr sz="1900"/>
            </a:lvl9pPr>
          </a:lstStyle>
          <a:p>
            <a:endParaRPr lang="it-IT"/>
          </a:p>
        </p:txBody>
      </p:sp>
      <p:sp>
        <p:nvSpPr>
          <p:cNvPr id="4" name="Segnaposto testo 3"/>
          <p:cNvSpPr>
            <a:spLocks noGrp="1"/>
          </p:cNvSpPr>
          <p:nvPr>
            <p:ph type="body" sz="half" idx="2"/>
          </p:nvPr>
        </p:nvSpPr>
        <p:spPr>
          <a:xfrm>
            <a:off x="4940118" y="28178023"/>
            <a:ext cx="15121890" cy="4226028"/>
          </a:xfrm>
        </p:spPr>
        <p:txBody>
          <a:bodyPr/>
          <a:lstStyle>
            <a:lvl1pPr marL="0" indent="0">
              <a:buNone/>
              <a:defRPr sz="1300"/>
            </a:lvl1pPr>
            <a:lvl2pPr marL="432054" indent="0">
              <a:buNone/>
              <a:defRPr sz="1100"/>
            </a:lvl2pPr>
            <a:lvl3pPr marL="864108" indent="0">
              <a:buNone/>
              <a:defRPr sz="900"/>
            </a:lvl3pPr>
            <a:lvl4pPr marL="1296162" indent="0">
              <a:buNone/>
              <a:defRPr sz="900"/>
            </a:lvl4pPr>
            <a:lvl5pPr marL="1728216" indent="0">
              <a:buNone/>
              <a:defRPr sz="900"/>
            </a:lvl5pPr>
            <a:lvl6pPr marL="2160270" indent="0">
              <a:buNone/>
              <a:defRPr sz="900"/>
            </a:lvl6pPr>
            <a:lvl7pPr marL="2592324" indent="0">
              <a:buNone/>
              <a:defRPr sz="900"/>
            </a:lvl7pPr>
            <a:lvl8pPr marL="3024378" indent="0">
              <a:buNone/>
              <a:defRPr sz="900"/>
            </a:lvl8pPr>
            <a:lvl9pPr marL="3456432"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38295A81-8A57-4B63-A6D4-57B39CCCF782}"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158" y="1441681"/>
            <a:ext cx="22682835" cy="6000750"/>
          </a:xfrm>
          <a:prstGeom prst="rect">
            <a:avLst/>
          </a:prstGeom>
          <a:noFill/>
          <a:ln w="9525">
            <a:noFill/>
            <a:miter lim="800000"/>
            <a:headEnd/>
            <a:tailEnd/>
          </a:ln>
          <a:effectLst/>
        </p:spPr>
        <p:txBody>
          <a:bodyPr vert="horz" wrap="square" lIns="349742" tIns="174871" rIns="349742" bIns="174871"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1260158" y="8401051"/>
            <a:ext cx="22682835" cy="23761470"/>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1260158" y="32786598"/>
            <a:ext cx="5880735" cy="2500812"/>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lvl1pPr defTabSz="3498437">
              <a:defRPr sz="5400"/>
            </a:lvl1pPr>
          </a:lstStyle>
          <a:p>
            <a:endParaRPr lang="it-IT"/>
          </a:p>
        </p:txBody>
      </p:sp>
      <p:sp>
        <p:nvSpPr>
          <p:cNvPr id="1029" name="Rectangle 5"/>
          <p:cNvSpPr>
            <a:spLocks noGrp="1" noChangeArrowheads="1"/>
          </p:cNvSpPr>
          <p:nvPr>
            <p:ph type="ftr" sz="quarter" idx="3"/>
          </p:nvPr>
        </p:nvSpPr>
        <p:spPr bwMode="auto">
          <a:xfrm>
            <a:off x="8611076" y="32786598"/>
            <a:ext cx="7980998" cy="2500812"/>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lvl1pPr algn="ctr" defTabSz="3498437">
              <a:defRPr sz="5400"/>
            </a:lvl1pPr>
          </a:lstStyle>
          <a:p>
            <a:endParaRPr lang="it-IT"/>
          </a:p>
        </p:txBody>
      </p:sp>
      <p:sp>
        <p:nvSpPr>
          <p:cNvPr id="1030" name="Rectangle 6"/>
          <p:cNvSpPr>
            <a:spLocks noGrp="1" noChangeArrowheads="1"/>
          </p:cNvSpPr>
          <p:nvPr>
            <p:ph type="sldNum" sz="quarter" idx="4"/>
          </p:nvPr>
        </p:nvSpPr>
        <p:spPr bwMode="auto">
          <a:xfrm>
            <a:off x="18062258" y="32786598"/>
            <a:ext cx="5880735" cy="2500812"/>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lvl1pPr algn="r" defTabSz="3498437">
              <a:defRPr sz="5400"/>
            </a:lvl1pPr>
          </a:lstStyle>
          <a:p>
            <a:fld id="{434FBCB2-5176-4ECF-B221-6E9E660A8E5A}"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8437" rtl="0" fontAlgn="base">
        <a:spcBef>
          <a:spcPct val="0"/>
        </a:spcBef>
        <a:spcAft>
          <a:spcPct val="0"/>
        </a:spcAft>
        <a:defRPr sz="16800">
          <a:solidFill>
            <a:schemeClr val="tx2"/>
          </a:solidFill>
          <a:latin typeface="+mj-lt"/>
          <a:ea typeface="+mj-ea"/>
          <a:cs typeface="+mj-cs"/>
        </a:defRPr>
      </a:lvl1pPr>
      <a:lvl2pPr algn="ctr" defTabSz="3498437" rtl="0" fontAlgn="base">
        <a:spcBef>
          <a:spcPct val="0"/>
        </a:spcBef>
        <a:spcAft>
          <a:spcPct val="0"/>
        </a:spcAft>
        <a:defRPr sz="16800">
          <a:solidFill>
            <a:schemeClr val="tx2"/>
          </a:solidFill>
          <a:latin typeface="Arial" charset="0"/>
        </a:defRPr>
      </a:lvl2pPr>
      <a:lvl3pPr algn="ctr" defTabSz="3498437" rtl="0" fontAlgn="base">
        <a:spcBef>
          <a:spcPct val="0"/>
        </a:spcBef>
        <a:spcAft>
          <a:spcPct val="0"/>
        </a:spcAft>
        <a:defRPr sz="16800">
          <a:solidFill>
            <a:schemeClr val="tx2"/>
          </a:solidFill>
          <a:latin typeface="Arial" charset="0"/>
        </a:defRPr>
      </a:lvl3pPr>
      <a:lvl4pPr algn="ctr" defTabSz="3498437" rtl="0" fontAlgn="base">
        <a:spcBef>
          <a:spcPct val="0"/>
        </a:spcBef>
        <a:spcAft>
          <a:spcPct val="0"/>
        </a:spcAft>
        <a:defRPr sz="16800">
          <a:solidFill>
            <a:schemeClr val="tx2"/>
          </a:solidFill>
          <a:latin typeface="Arial" charset="0"/>
        </a:defRPr>
      </a:lvl4pPr>
      <a:lvl5pPr algn="ctr" defTabSz="3498437" rtl="0" fontAlgn="base">
        <a:spcBef>
          <a:spcPct val="0"/>
        </a:spcBef>
        <a:spcAft>
          <a:spcPct val="0"/>
        </a:spcAft>
        <a:defRPr sz="16800">
          <a:solidFill>
            <a:schemeClr val="tx2"/>
          </a:solidFill>
          <a:latin typeface="Arial" charset="0"/>
        </a:defRPr>
      </a:lvl5pPr>
      <a:lvl6pPr marL="432054" algn="ctr" defTabSz="3498437" rtl="0" fontAlgn="base">
        <a:spcBef>
          <a:spcPct val="0"/>
        </a:spcBef>
        <a:spcAft>
          <a:spcPct val="0"/>
        </a:spcAft>
        <a:defRPr sz="16800">
          <a:solidFill>
            <a:schemeClr val="tx2"/>
          </a:solidFill>
          <a:latin typeface="Arial" charset="0"/>
        </a:defRPr>
      </a:lvl6pPr>
      <a:lvl7pPr marL="864108" algn="ctr" defTabSz="3498437" rtl="0" fontAlgn="base">
        <a:spcBef>
          <a:spcPct val="0"/>
        </a:spcBef>
        <a:spcAft>
          <a:spcPct val="0"/>
        </a:spcAft>
        <a:defRPr sz="16800">
          <a:solidFill>
            <a:schemeClr val="tx2"/>
          </a:solidFill>
          <a:latin typeface="Arial" charset="0"/>
        </a:defRPr>
      </a:lvl7pPr>
      <a:lvl8pPr marL="1296162" algn="ctr" defTabSz="3498437" rtl="0" fontAlgn="base">
        <a:spcBef>
          <a:spcPct val="0"/>
        </a:spcBef>
        <a:spcAft>
          <a:spcPct val="0"/>
        </a:spcAft>
        <a:defRPr sz="16800">
          <a:solidFill>
            <a:schemeClr val="tx2"/>
          </a:solidFill>
          <a:latin typeface="Arial" charset="0"/>
        </a:defRPr>
      </a:lvl8pPr>
      <a:lvl9pPr marL="1728216" algn="ctr" defTabSz="3498437" rtl="0" fontAlgn="base">
        <a:spcBef>
          <a:spcPct val="0"/>
        </a:spcBef>
        <a:spcAft>
          <a:spcPct val="0"/>
        </a:spcAft>
        <a:defRPr sz="16800">
          <a:solidFill>
            <a:schemeClr val="tx2"/>
          </a:solidFill>
          <a:latin typeface="Arial" charset="0"/>
        </a:defRPr>
      </a:lvl9pPr>
    </p:titleStyle>
    <p:bodyStyle>
      <a:lvl1pPr marL="1312665" indent="-1312665" algn="l" defTabSz="3498437" rtl="0" fontAlgn="base">
        <a:spcBef>
          <a:spcPct val="20000"/>
        </a:spcBef>
        <a:spcAft>
          <a:spcPct val="0"/>
        </a:spcAft>
        <a:buChar char="•"/>
        <a:defRPr sz="12200">
          <a:solidFill>
            <a:schemeClr val="tx1"/>
          </a:solidFill>
          <a:latin typeface="+mn-lt"/>
          <a:ea typeface="+mn-ea"/>
          <a:cs typeface="+mn-cs"/>
        </a:defRPr>
      </a:lvl1pPr>
      <a:lvl2pPr marL="2841355" indent="-1092137" algn="l" defTabSz="3498437" rtl="0" fontAlgn="base">
        <a:spcBef>
          <a:spcPct val="20000"/>
        </a:spcBef>
        <a:spcAft>
          <a:spcPct val="0"/>
        </a:spcAft>
        <a:buChar char="–"/>
        <a:defRPr sz="10700">
          <a:solidFill>
            <a:schemeClr val="tx1"/>
          </a:solidFill>
          <a:latin typeface="+mn-lt"/>
        </a:defRPr>
      </a:lvl2pPr>
      <a:lvl3pPr marL="4371546" indent="-873109" algn="l" defTabSz="3498437" rtl="0" fontAlgn="base">
        <a:spcBef>
          <a:spcPct val="20000"/>
        </a:spcBef>
        <a:spcAft>
          <a:spcPct val="0"/>
        </a:spcAft>
        <a:buChar char="•"/>
        <a:defRPr sz="9200">
          <a:solidFill>
            <a:schemeClr val="tx1"/>
          </a:solidFill>
          <a:latin typeface="+mn-lt"/>
        </a:defRPr>
      </a:lvl3pPr>
      <a:lvl4pPr marL="6120765" indent="-874610" algn="l" defTabSz="3498437" rtl="0" fontAlgn="base">
        <a:spcBef>
          <a:spcPct val="20000"/>
        </a:spcBef>
        <a:spcAft>
          <a:spcPct val="0"/>
        </a:spcAft>
        <a:buChar char="–"/>
        <a:defRPr sz="7700">
          <a:solidFill>
            <a:schemeClr val="tx1"/>
          </a:solidFill>
          <a:latin typeface="+mn-lt"/>
        </a:defRPr>
      </a:lvl4pPr>
      <a:lvl5pPr marL="7869984" indent="-876110" algn="l" defTabSz="3498437" rtl="0" fontAlgn="base">
        <a:spcBef>
          <a:spcPct val="20000"/>
        </a:spcBef>
        <a:spcAft>
          <a:spcPct val="0"/>
        </a:spcAft>
        <a:buChar char="»"/>
        <a:defRPr sz="7700">
          <a:solidFill>
            <a:schemeClr val="tx1"/>
          </a:solidFill>
          <a:latin typeface="+mn-lt"/>
        </a:defRPr>
      </a:lvl5pPr>
      <a:lvl6pPr marL="8302038" indent="-876110" algn="l" defTabSz="3498437" rtl="0" fontAlgn="base">
        <a:spcBef>
          <a:spcPct val="20000"/>
        </a:spcBef>
        <a:spcAft>
          <a:spcPct val="0"/>
        </a:spcAft>
        <a:buChar char="»"/>
        <a:defRPr sz="7700">
          <a:solidFill>
            <a:schemeClr val="tx1"/>
          </a:solidFill>
          <a:latin typeface="+mn-lt"/>
        </a:defRPr>
      </a:lvl6pPr>
      <a:lvl7pPr marL="8734092" indent="-876110" algn="l" defTabSz="3498437" rtl="0" fontAlgn="base">
        <a:spcBef>
          <a:spcPct val="20000"/>
        </a:spcBef>
        <a:spcAft>
          <a:spcPct val="0"/>
        </a:spcAft>
        <a:buChar char="»"/>
        <a:defRPr sz="7700">
          <a:solidFill>
            <a:schemeClr val="tx1"/>
          </a:solidFill>
          <a:latin typeface="+mn-lt"/>
        </a:defRPr>
      </a:lvl7pPr>
      <a:lvl8pPr marL="9166146" indent="-876110" algn="l" defTabSz="3498437" rtl="0" fontAlgn="base">
        <a:spcBef>
          <a:spcPct val="20000"/>
        </a:spcBef>
        <a:spcAft>
          <a:spcPct val="0"/>
        </a:spcAft>
        <a:buChar char="»"/>
        <a:defRPr sz="7700">
          <a:solidFill>
            <a:schemeClr val="tx1"/>
          </a:solidFill>
          <a:latin typeface="+mn-lt"/>
        </a:defRPr>
      </a:lvl8pPr>
      <a:lvl9pPr marL="9598200" indent="-876110" algn="l" defTabSz="3498437" rtl="0" fontAlgn="base">
        <a:spcBef>
          <a:spcPct val="20000"/>
        </a:spcBef>
        <a:spcAft>
          <a:spcPct val="0"/>
        </a:spcAft>
        <a:buChar char="»"/>
        <a:defRPr sz="7700">
          <a:solidFill>
            <a:schemeClr val="tx1"/>
          </a:solidFill>
          <a:latin typeface="+mn-lt"/>
        </a:defRPr>
      </a:lvl9pPr>
    </p:bodyStyle>
    <p:otherStyle>
      <a:defPPr>
        <a:defRPr lang="it-IT"/>
      </a:defPPr>
      <a:lvl1pPr marL="0" algn="l" defTabSz="864108" rtl="0" eaLnBrk="1" latinLnBrk="0" hangingPunct="1">
        <a:defRPr sz="1700" kern="1200">
          <a:solidFill>
            <a:schemeClr val="tx1"/>
          </a:solidFill>
          <a:latin typeface="+mn-lt"/>
          <a:ea typeface="+mn-ea"/>
          <a:cs typeface="+mn-cs"/>
        </a:defRPr>
      </a:lvl1pPr>
      <a:lvl2pPr marL="432054" algn="l" defTabSz="864108" rtl="0" eaLnBrk="1" latinLnBrk="0" hangingPunct="1">
        <a:defRPr sz="1700" kern="1200">
          <a:solidFill>
            <a:schemeClr val="tx1"/>
          </a:solidFill>
          <a:latin typeface="+mn-lt"/>
          <a:ea typeface="+mn-ea"/>
          <a:cs typeface="+mn-cs"/>
        </a:defRPr>
      </a:lvl2pPr>
      <a:lvl3pPr marL="864108" algn="l" defTabSz="864108" rtl="0" eaLnBrk="1" latinLnBrk="0" hangingPunct="1">
        <a:defRPr sz="1700" kern="1200">
          <a:solidFill>
            <a:schemeClr val="tx1"/>
          </a:solidFill>
          <a:latin typeface="+mn-lt"/>
          <a:ea typeface="+mn-ea"/>
          <a:cs typeface="+mn-cs"/>
        </a:defRPr>
      </a:lvl3pPr>
      <a:lvl4pPr marL="1296162" algn="l" defTabSz="864108" rtl="0" eaLnBrk="1" latinLnBrk="0" hangingPunct="1">
        <a:defRPr sz="1700" kern="1200">
          <a:solidFill>
            <a:schemeClr val="tx1"/>
          </a:solidFill>
          <a:latin typeface="+mn-lt"/>
          <a:ea typeface="+mn-ea"/>
          <a:cs typeface="+mn-cs"/>
        </a:defRPr>
      </a:lvl4pPr>
      <a:lvl5pPr marL="1728216" algn="l" defTabSz="864108" rtl="0" eaLnBrk="1" latinLnBrk="0" hangingPunct="1">
        <a:defRPr sz="1700" kern="1200">
          <a:solidFill>
            <a:schemeClr val="tx1"/>
          </a:solidFill>
          <a:latin typeface="+mn-lt"/>
          <a:ea typeface="+mn-ea"/>
          <a:cs typeface="+mn-cs"/>
        </a:defRPr>
      </a:lvl5pPr>
      <a:lvl6pPr marL="2160270" algn="l" defTabSz="864108" rtl="0" eaLnBrk="1" latinLnBrk="0" hangingPunct="1">
        <a:defRPr sz="1700" kern="1200">
          <a:solidFill>
            <a:schemeClr val="tx1"/>
          </a:solidFill>
          <a:latin typeface="+mn-lt"/>
          <a:ea typeface="+mn-ea"/>
          <a:cs typeface="+mn-cs"/>
        </a:defRPr>
      </a:lvl6pPr>
      <a:lvl7pPr marL="2592324" algn="l" defTabSz="864108" rtl="0" eaLnBrk="1" latinLnBrk="0" hangingPunct="1">
        <a:defRPr sz="1700" kern="1200">
          <a:solidFill>
            <a:schemeClr val="tx1"/>
          </a:solidFill>
          <a:latin typeface="+mn-lt"/>
          <a:ea typeface="+mn-ea"/>
          <a:cs typeface="+mn-cs"/>
        </a:defRPr>
      </a:lvl7pPr>
      <a:lvl8pPr marL="3024378" algn="l" defTabSz="864108" rtl="0" eaLnBrk="1" latinLnBrk="0" hangingPunct="1">
        <a:defRPr sz="1700" kern="1200">
          <a:solidFill>
            <a:schemeClr val="tx1"/>
          </a:solidFill>
          <a:latin typeface="+mn-lt"/>
          <a:ea typeface="+mn-ea"/>
          <a:cs typeface="+mn-cs"/>
        </a:defRPr>
      </a:lvl8pPr>
      <a:lvl9pPr marL="3456432" algn="l" defTabSz="864108"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52" name="Rectangle 4"/>
          <p:cNvSpPr>
            <a:spLocks noChangeArrowheads="1"/>
          </p:cNvSpPr>
          <p:nvPr/>
        </p:nvSpPr>
        <p:spPr bwMode="auto">
          <a:xfrm>
            <a:off x="648247" y="360291"/>
            <a:ext cx="23402600" cy="3214064"/>
          </a:xfrm>
          <a:prstGeom prst="rect">
            <a:avLst/>
          </a:prstGeom>
          <a:noFill/>
          <a:ln w="9525">
            <a:noFill/>
            <a:miter lim="800000"/>
            <a:headEnd/>
            <a:tailEnd/>
          </a:ln>
          <a:effectLst/>
        </p:spPr>
        <p:txBody>
          <a:bodyPr wrap="square" lIns="74020" tIns="37010" rIns="74020" bIns="37010">
            <a:spAutoFit/>
          </a:bodyPr>
          <a:lstStyle/>
          <a:p>
            <a:pPr algn="ctr"/>
            <a:r>
              <a:rPr lang="it-IT" sz="4800" b="1" dirty="0" smtClean="0">
                <a:solidFill>
                  <a:srgbClr val="C00000"/>
                </a:solidFill>
              </a:rPr>
              <a:t>RISULTATI DEL II LIVELLO </a:t>
            </a:r>
            <a:r>
              <a:rPr lang="it-IT" sz="4800" b="1" dirty="0" err="1" smtClean="0">
                <a:solidFill>
                  <a:srgbClr val="C00000"/>
                </a:solidFill>
              </a:rPr>
              <a:t>DI</a:t>
            </a:r>
            <a:r>
              <a:rPr lang="it-IT" sz="4800" b="1" dirty="0" smtClean="0">
                <a:solidFill>
                  <a:srgbClr val="C00000"/>
                </a:solidFill>
              </a:rPr>
              <a:t> SCREENING DEL CCR NEL TERRITORIO EMPOLESE VALDELSA DELL’AZIENDA USL 11 (FI)</a:t>
            </a:r>
          </a:p>
          <a:p>
            <a:endParaRPr lang="it-IT" sz="3600" dirty="0" smtClean="0">
              <a:solidFill>
                <a:srgbClr val="002060"/>
              </a:solidFill>
            </a:endParaRPr>
          </a:p>
          <a:p>
            <a:r>
              <a:rPr lang="it-IT" sz="3600" dirty="0" err="1" smtClean="0">
                <a:solidFill>
                  <a:srgbClr val="002060"/>
                </a:solidFill>
              </a:rPr>
              <a:t>M.Trappoliere</a:t>
            </a:r>
            <a:r>
              <a:rPr lang="it-IT" sz="3600" dirty="0" smtClean="0">
                <a:solidFill>
                  <a:srgbClr val="002060"/>
                </a:solidFill>
              </a:rPr>
              <a:t>, </a:t>
            </a:r>
            <a:r>
              <a:rPr lang="it-IT" sz="3600" dirty="0" err="1" smtClean="0">
                <a:solidFill>
                  <a:srgbClr val="002060"/>
                </a:solidFill>
              </a:rPr>
              <a:t>F.Calella</a:t>
            </a:r>
            <a:r>
              <a:rPr lang="it-IT" sz="3600" dirty="0" smtClean="0">
                <a:solidFill>
                  <a:srgbClr val="002060"/>
                </a:solidFill>
              </a:rPr>
              <a:t>, </a:t>
            </a:r>
            <a:r>
              <a:rPr lang="it-IT" sz="3600" dirty="0" err="1" smtClean="0">
                <a:solidFill>
                  <a:srgbClr val="002060"/>
                </a:solidFill>
              </a:rPr>
              <a:t>F.Solipano</a:t>
            </a:r>
            <a:r>
              <a:rPr lang="it-IT" sz="3600" dirty="0" smtClean="0">
                <a:solidFill>
                  <a:srgbClr val="002060"/>
                </a:solidFill>
              </a:rPr>
              <a:t>, </a:t>
            </a:r>
            <a:r>
              <a:rPr lang="it-IT" sz="3600" dirty="0" err="1" smtClean="0">
                <a:solidFill>
                  <a:srgbClr val="002060"/>
                </a:solidFill>
              </a:rPr>
              <a:t>S.Tani</a:t>
            </a:r>
            <a:r>
              <a:rPr lang="it-IT" sz="3600" dirty="0" smtClean="0">
                <a:solidFill>
                  <a:srgbClr val="002060"/>
                </a:solidFill>
              </a:rPr>
              <a:t>, </a:t>
            </a:r>
            <a:r>
              <a:rPr lang="it-IT" sz="3600" dirty="0" err="1" smtClean="0">
                <a:solidFill>
                  <a:srgbClr val="002060"/>
                </a:solidFill>
              </a:rPr>
              <a:t>S.Carloppi</a:t>
            </a:r>
            <a:r>
              <a:rPr lang="it-IT" sz="3600" dirty="0" smtClean="0">
                <a:solidFill>
                  <a:srgbClr val="002060"/>
                </a:solidFill>
              </a:rPr>
              <a:t>, </a:t>
            </a:r>
            <a:r>
              <a:rPr lang="it-IT" sz="3600" dirty="0" err="1" smtClean="0">
                <a:solidFill>
                  <a:srgbClr val="002060"/>
                </a:solidFill>
              </a:rPr>
              <a:t>P.Pignalosa</a:t>
            </a:r>
            <a:r>
              <a:rPr lang="it-IT" sz="3600" dirty="0" smtClean="0">
                <a:solidFill>
                  <a:srgbClr val="002060"/>
                </a:solidFill>
              </a:rPr>
              <a:t>, E. </a:t>
            </a:r>
            <a:r>
              <a:rPr lang="it-IT" sz="3600" dirty="0" err="1" smtClean="0">
                <a:solidFill>
                  <a:srgbClr val="002060"/>
                </a:solidFill>
              </a:rPr>
              <a:t>Lorefice</a:t>
            </a:r>
            <a:r>
              <a:rPr lang="it-IT" sz="3600" dirty="0" smtClean="0">
                <a:solidFill>
                  <a:srgbClr val="002060"/>
                </a:solidFill>
              </a:rPr>
              <a:t>, M. </a:t>
            </a:r>
            <a:r>
              <a:rPr lang="it-IT" sz="3600" dirty="0" err="1" smtClean="0">
                <a:solidFill>
                  <a:srgbClr val="002060"/>
                </a:solidFill>
              </a:rPr>
              <a:t>Biagini</a:t>
            </a:r>
            <a:endParaRPr lang="it-IT" sz="3600" dirty="0" smtClean="0">
              <a:solidFill>
                <a:srgbClr val="002060"/>
              </a:solidFill>
            </a:endParaRPr>
          </a:p>
          <a:p>
            <a:r>
              <a:rPr lang="it-IT" sz="3600" dirty="0" smtClean="0">
                <a:solidFill>
                  <a:srgbClr val="002060"/>
                </a:solidFill>
              </a:rPr>
              <a:t>U</a:t>
            </a:r>
            <a:r>
              <a:rPr lang="it-IT" sz="3600" i="1" dirty="0" smtClean="0">
                <a:solidFill>
                  <a:srgbClr val="002060"/>
                </a:solidFill>
              </a:rPr>
              <a:t>OC Gastroenterologia AULS11 Empoli (FI)</a:t>
            </a:r>
          </a:p>
        </p:txBody>
      </p:sp>
      <p:sp>
        <p:nvSpPr>
          <p:cNvPr id="9467" name="Rectangle 6395"/>
          <p:cNvSpPr>
            <a:spLocks noChangeArrowheads="1"/>
          </p:cNvSpPr>
          <p:nvPr/>
        </p:nvSpPr>
        <p:spPr bwMode="auto">
          <a:xfrm>
            <a:off x="648247" y="16418074"/>
            <a:ext cx="22394488" cy="2290734"/>
          </a:xfrm>
          <a:prstGeom prst="rect">
            <a:avLst/>
          </a:prstGeom>
          <a:noFill/>
          <a:ln w="9525">
            <a:noFill/>
            <a:miter lim="800000"/>
            <a:headEnd/>
            <a:tailEnd/>
          </a:ln>
          <a:effectLst/>
        </p:spPr>
        <p:txBody>
          <a:bodyPr wrap="square" lIns="74020" tIns="37010" rIns="74020" bIns="37010">
            <a:spAutoFit/>
          </a:bodyPr>
          <a:lstStyle/>
          <a:p>
            <a:pPr defTabSz="3498437"/>
            <a:r>
              <a:rPr lang="it-IT" sz="3600" b="1" dirty="0" smtClean="0">
                <a:solidFill>
                  <a:srgbClr val="CC0000"/>
                </a:solidFill>
              </a:rPr>
              <a:t>RISULTATI</a:t>
            </a:r>
            <a:r>
              <a:rPr lang="it-IT" sz="3600" b="1" dirty="0" smtClean="0">
                <a:solidFill>
                  <a:srgbClr val="C00000"/>
                </a:solidFill>
              </a:rPr>
              <a:t>.</a:t>
            </a:r>
            <a:endParaRPr lang="it-IT" sz="3600" dirty="0" smtClean="0">
              <a:solidFill>
                <a:srgbClr val="003399"/>
              </a:solidFill>
            </a:endParaRPr>
          </a:p>
          <a:p>
            <a:pPr algn="just"/>
            <a:r>
              <a:rPr lang="it-IT" sz="3600" b="1" dirty="0" smtClean="0">
                <a:solidFill>
                  <a:srgbClr val="002060"/>
                </a:solidFill>
              </a:rPr>
              <a:t>Nella tabella sottostante vengono riportati indicatori di qualità quali la percentuale di colonscopie complete e  indicatori diagnostici  quali Il tasso di identificazione diagnostica (Detection</a:t>
            </a:r>
          </a:p>
          <a:p>
            <a:pPr algn="just"/>
            <a:r>
              <a:rPr lang="it-IT" sz="3600" b="1" dirty="0" smtClean="0">
                <a:solidFill>
                  <a:srgbClr val="002060"/>
                </a:solidFill>
              </a:rPr>
              <a:t>Rate, DR) ed il Valore Predittivo Positivo del test di screening</a:t>
            </a:r>
          </a:p>
        </p:txBody>
      </p:sp>
      <p:sp>
        <p:nvSpPr>
          <p:cNvPr id="9469" name="Rectangle 6397"/>
          <p:cNvSpPr>
            <a:spLocks noChangeArrowheads="1"/>
          </p:cNvSpPr>
          <p:nvPr/>
        </p:nvSpPr>
        <p:spPr bwMode="auto">
          <a:xfrm>
            <a:off x="10526816" y="16755595"/>
            <a:ext cx="25203150" cy="1318360"/>
          </a:xfrm>
          <a:prstGeom prst="rect">
            <a:avLst/>
          </a:prstGeom>
          <a:noFill/>
          <a:ln w="9525">
            <a:noFill/>
            <a:miter lim="800000"/>
            <a:headEnd/>
            <a:tailEnd/>
          </a:ln>
          <a:effectLst/>
        </p:spPr>
        <p:txBody>
          <a:bodyPr lIns="86411" tIns="43205" rIns="86411" bIns="43205">
            <a:spAutoFit/>
          </a:bodyPr>
          <a:lstStyle/>
          <a:p>
            <a:endParaRPr lang="it-IT"/>
          </a:p>
        </p:txBody>
      </p:sp>
      <p:sp>
        <p:nvSpPr>
          <p:cNvPr id="9470" name="Rectangle 6398"/>
          <p:cNvSpPr>
            <a:spLocks noChangeArrowheads="1"/>
          </p:cNvSpPr>
          <p:nvPr/>
        </p:nvSpPr>
        <p:spPr bwMode="auto">
          <a:xfrm>
            <a:off x="504231" y="31467746"/>
            <a:ext cx="22610512" cy="3952728"/>
          </a:xfrm>
          <a:prstGeom prst="rect">
            <a:avLst/>
          </a:prstGeom>
          <a:noFill/>
          <a:ln w="9525">
            <a:noFill/>
            <a:miter lim="800000"/>
            <a:headEnd/>
            <a:tailEnd/>
          </a:ln>
          <a:effectLst/>
        </p:spPr>
        <p:txBody>
          <a:bodyPr wrap="square" lIns="74020" tIns="37010" rIns="74020" bIns="37010">
            <a:spAutoFit/>
          </a:bodyPr>
          <a:lstStyle/>
          <a:p>
            <a:pPr algn="just"/>
            <a:r>
              <a:rPr lang="it-IT" sz="3600" b="1" dirty="0">
                <a:solidFill>
                  <a:srgbClr val="0000FF"/>
                </a:solidFill>
              </a:rPr>
              <a:t> </a:t>
            </a:r>
            <a:r>
              <a:rPr lang="it-IT" sz="3600" b="1" dirty="0" smtClean="0">
                <a:solidFill>
                  <a:srgbClr val="CC0000"/>
                </a:solidFill>
              </a:rPr>
              <a:t>CONCLUSIONI.</a:t>
            </a:r>
          </a:p>
          <a:p>
            <a:pPr algn="just"/>
            <a:r>
              <a:rPr lang="it-IT" sz="3600" b="1" dirty="0" smtClean="0">
                <a:solidFill>
                  <a:srgbClr val="002060"/>
                </a:solidFill>
              </a:rPr>
              <a:t>La completezza della colonscopia dal 2006 al 2010 si è mantenuta sempre &gt; 90% (standard desiderabile) con valori superiori rispetto alla media regionale del 2009 (91,9%). Inoltre se si considera l’aggiunta delle colonscopie completate mediante </a:t>
            </a:r>
            <a:r>
              <a:rPr lang="it-IT" sz="3600" b="1" dirty="0" err="1" smtClean="0">
                <a:solidFill>
                  <a:srgbClr val="002060"/>
                </a:solidFill>
              </a:rPr>
              <a:t>sedazione</a:t>
            </a:r>
            <a:r>
              <a:rPr lang="it-IT" sz="3600" b="1" dirty="0" smtClean="0">
                <a:solidFill>
                  <a:srgbClr val="002060"/>
                </a:solidFill>
              </a:rPr>
              <a:t> cosciente giungiamo ad un 97-98% di esami completi. Negli anni si è assistito ad una riduzione del tasso di identificazione diagnostica per adenoma avanzato con aumento di quello per adenoma semplice e stazionarietà di quello per cancro</a:t>
            </a:r>
          </a:p>
          <a:p>
            <a:r>
              <a:rPr lang="it-IT" sz="3600" dirty="0" smtClean="0"/>
              <a:t> </a:t>
            </a:r>
          </a:p>
        </p:txBody>
      </p:sp>
      <p:sp>
        <p:nvSpPr>
          <p:cNvPr id="15" name="Rettangolo 14"/>
          <p:cNvSpPr/>
          <p:nvPr/>
        </p:nvSpPr>
        <p:spPr>
          <a:xfrm>
            <a:off x="576239" y="8425186"/>
            <a:ext cx="22610512" cy="7786747"/>
          </a:xfrm>
          <a:prstGeom prst="rect">
            <a:avLst/>
          </a:prstGeom>
        </p:spPr>
        <p:txBody>
          <a:bodyPr wrap="square">
            <a:spAutoFit/>
          </a:bodyPr>
          <a:lstStyle/>
          <a:p>
            <a:r>
              <a:rPr lang="it-IT" sz="3600" b="1" dirty="0" smtClean="0">
                <a:solidFill>
                  <a:srgbClr val="C00000"/>
                </a:solidFill>
              </a:rPr>
              <a:t>MODALITÀ ORGANIZZATIVE ADOTTATE NELLA USL 11</a:t>
            </a:r>
            <a:r>
              <a:rPr lang="it-IT" sz="3600" dirty="0" smtClean="0">
                <a:solidFill>
                  <a:srgbClr val="C00000"/>
                </a:solidFill>
              </a:rPr>
              <a:t>.</a:t>
            </a:r>
          </a:p>
          <a:p>
            <a:pPr algn="just"/>
            <a:r>
              <a:rPr lang="it-IT" sz="3600" b="1" dirty="0" smtClean="0">
                <a:solidFill>
                  <a:srgbClr val="002060"/>
                </a:solidFill>
              </a:rPr>
              <a:t>Il II livello  (colonscopia) è gestito dal servizio di endoscopia digestiva dell’AUSL 11 che ha predisposto 2 infermieri e un medico responsabili per lo screening del CCR e  agende dedicate per le colonscopie. L’infermiere contatta gli utenti che hanno rifiutato la colonscopia  per spiegare l’importanza dell’esame, la modalità di esecuzione dell’esame, la possibilità di effettuare l’esame in </a:t>
            </a:r>
            <a:r>
              <a:rPr lang="it-IT" sz="3600" b="1" dirty="0" err="1" smtClean="0">
                <a:solidFill>
                  <a:srgbClr val="002060"/>
                </a:solidFill>
              </a:rPr>
              <a:t>sedazione</a:t>
            </a:r>
            <a:r>
              <a:rPr lang="it-IT" sz="3600" b="1" dirty="0" smtClean="0">
                <a:solidFill>
                  <a:srgbClr val="002060"/>
                </a:solidFill>
              </a:rPr>
              <a:t>. Nel caso di colonscopia incompleta il personale dell’endoscopia programma </a:t>
            </a:r>
            <a:r>
              <a:rPr lang="it-IT" sz="3600" b="1" dirty="0" err="1" smtClean="0">
                <a:solidFill>
                  <a:srgbClr val="002060"/>
                </a:solidFill>
              </a:rPr>
              <a:t>Rx</a:t>
            </a:r>
            <a:r>
              <a:rPr lang="it-IT" sz="3600" b="1" dirty="0" smtClean="0">
                <a:solidFill>
                  <a:srgbClr val="002060"/>
                </a:solidFill>
              </a:rPr>
              <a:t> colon per clisma con DMC o colonscopia in </a:t>
            </a:r>
            <a:r>
              <a:rPr lang="it-IT" sz="3600" b="1" dirty="0" err="1" smtClean="0">
                <a:solidFill>
                  <a:srgbClr val="002060"/>
                </a:solidFill>
              </a:rPr>
              <a:t>sedazione</a:t>
            </a:r>
            <a:r>
              <a:rPr lang="it-IT" sz="3600" b="1" dirty="0" smtClean="0">
                <a:solidFill>
                  <a:srgbClr val="002060"/>
                </a:solidFill>
              </a:rPr>
              <a:t>. In caso di rilievo durante la colonscopia di lesione polipoide viene effettuata, in assenza di controindicazioni, contestualmente </a:t>
            </a:r>
            <a:r>
              <a:rPr lang="it-IT" sz="3600" b="1" dirty="0" err="1" smtClean="0">
                <a:solidFill>
                  <a:srgbClr val="002060"/>
                </a:solidFill>
              </a:rPr>
              <a:t>polipectomia</a:t>
            </a:r>
            <a:r>
              <a:rPr lang="it-IT" sz="3600" b="1" dirty="0" smtClean="0">
                <a:solidFill>
                  <a:srgbClr val="002060"/>
                </a:solidFill>
              </a:rPr>
              <a:t> endoscopica. Nei casi in cui l’utente sta effettuando terapia anticoagulante o presenta lesione polipoide di grosse dimensioni viene riprogrammata l’asportazione endoscopica in seduta dedicata. Se rilevata patologia neoplastica maligna o lesione non asportabile </a:t>
            </a:r>
            <a:r>
              <a:rPr lang="it-IT" sz="3600" b="1" dirty="0" err="1" smtClean="0">
                <a:solidFill>
                  <a:srgbClr val="002060"/>
                </a:solidFill>
              </a:rPr>
              <a:t>endoscopicamente</a:t>
            </a:r>
            <a:r>
              <a:rPr lang="it-IT" sz="3600" b="1" dirty="0" smtClean="0">
                <a:solidFill>
                  <a:srgbClr val="002060"/>
                </a:solidFill>
              </a:rPr>
              <a:t> viene direttamente avviato il percorso per la presa in carico del paziente da parte dell’UO di Chirurgia della nostra USL. Il medico responsabile visiona i referti dell’RX colon per clisma e se viene evidenziata una lesione riprogramma la </a:t>
            </a:r>
            <a:r>
              <a:rPr lang="it-IT" sz="3600" b="1" dirty="0" err="1" smtClean="0">
                <a:solidFill>
                  <a:srgbClr val="002060"/>
                </a:solidFill>
              </a:rPr>
              <a:t>clonscopia</a:t>
            </a:r>
            <a:r>
              <a:rPr lang="it-IT" sz="3600" b="1" dirty="0" smtClean="0">
                <a:solidFill>
                  <a:srgbClr val="002060"/>
                </a:solidFill>
              </a:rPr>
              <a:t> in </a:t>
            </a:r>
            <a:r>
              <a:rPr lang="it-IT" sz="3600" b="1" dirty="0" err="1" smtClean="0">
                <a:solidFill>
                  <a:srgbClr val="002060"/>
                </a:solidFill>
              </a:rPr>
              <a:t>sedazione</a:t>
            </a:r>
            <a:r>
              <a:rPr lang="it-IT" sz="3600" b="1" dirty="0" smtClean="0">
                <a:solidFill>
                  <a:srgbClr val="002060"/>
                </a:solidFill>
              </a:rPr>
              <a:t> o attiva il percorso chirurgico contattando l’utente.</a:t>
            </a:r>
          </a:p>
        </p:txBody>
      </p:sp>
      <p:pic>
        <p:nvPicPr>
          <p:cNvPr id="28" name="Picture 6588" descr="USL 11 Empoli quadricromia"/>
          <p:cNvPicPr>
            <a:picLocks noChangeAspect="1" noChangeArrowheads="1"/>
          </p:cNvPicPr>
          <p:nvPr/>
        </p:nvPicPr>
        <p:blipFill>
          <a:blip r:embed="rId3" cstate="print"/>
          <a:srcRect/>
          <a:stretch>
            <a:fillRect/>
          </a:stretch>
        </p:blipFill>
        <p:spPr bwMode="auto">
          <a:xfrm>
            <a:off x="19874383" y="2016474"/>
            <a:ext cx="4824412" cy="2238375"/>
          </a:xfrm>
          <a:prstGeom prst="rect">
            <a:avLst/>
          </a:prstGeom>
          <a:noFill/>
          <a:ln w="9525">
            <a:noFill/>
            <a:miter lim="800000"/>
            <a:headEnd/>
            <a:tailEnd/>
          </a:ln>
        </p:spPr>
      </p:pic>
      <p:sp>
        <p:nvSpPr>
          <p:cNvPr id="29" name="Rettangolo 28"/>
          <p:cNvSpPr/>
          <p:nvPr/>
        </p:nvSpPr>
        <p:spPr>
          <a:xfrm>
            <a:off x="576239" y="4680770"/>
            <a:ext cx="22394488" cy="2862322"/>
          </a:xfrm>
          <a:prstGeom prst="rect">
            <a:avLst/>
          </a:prstGeom>
        </p:spPr>
        <p:txBody>
          <a:bodyPr wrap="square">
            <a:spAutoFit/>
          </a:bodyPr>
          <a:lstStyle/>
          <a:p>
            <a:r>
              <a:rPr lang="it-IT" sz="3600" b="1" dirty="0" smtClean="0">
                <a:solidFill>
                  <a:srgbClr val="CC0000"/>
                </a:solidFill>
              </a:rPr>
              <a:t>INTRODUZIONE </a:t>
            </a:r>
          </a:p>
          <a:p>
            <a:pPr algn="just"/>
            <a:r>
              <a:rPr lang="it-IT" sz="3600" b="1" dirty="0" smtClean="0">
                <a:solidFill>
                  <a:srgbClr val="002060"/>
                </a:solidFill>
              </a:rPr>
              <a:t>Vari studi hanno dimostrato che, per il II livello dello screening del CCR, la colonscopia risulta il miglior esame sia per la resa diagnostica che per la possibilità di intervenire direttamente su una lesione a potenziale rischio neoplastico.  Obiettivo di tale studio è stato quello di valutare la resa diagnostica del II livello di screening presso la AUSL 11 dal 2007 al 2010</a:t>
            </a:r>
            <a:endParaRPr lang="it-IT" sz="3600" b="1" dirty="0">
              <a:solidFill>
                <a:srgbClr val="002060"/>
              </a:solidFill>
            </a:endParaRPr>
          </a:p>
        </p:txBody>
      </p:sp>
      <p:graphicFrame>
        <p:nvGraphicFramePr>
          <p:cNvPr id="31" name="Tabella 30"/>
          <p:cNvGraphicFramePr>
            <a:graphicFrameLocks noGrp="1"/>
          </p:cNvGraphicFramePr>
          <p:nvPr/>
        </p:nvGraphicFramePr>
        <p:xfrm>
          <a:off x="648247" y="19226386"/>
          <a:ext cx="22466496" cy="11883280"/>
        </p:xfrm>
        <a:graphic>
          <a:graphicData uri="http://schemas.openxmlformats.org/drawingml/2006/table">
            <a:tbl>
              <a:tblPr/>
              <a:tblGrid>
                <a:gridCol w="4110725"/>
                <a:gridCol w="3456383"/>
                <a:gridCol w="3723137"/>
                <a:gridCol w="3725417"/>
                <a:gridCol w="3725417"/>
                <a:gridCol w="3725417"/>
              </a:tblGrid>
              <a:tr h="936104">
                <a:tc>
                  <a:txBody>
                    <a:bodyPr/>
                    <a:lstStyle/>
                    <a:p>
                      <a:pPr algn="just">
                        <a:spcAft>
                          <a:spcPts val="0"/>
                        </a:spcAft>
                      </a:pPr>
                      <a:r>
                        <a:rPr lang="it-IT" sz="3600" b="1" dirty="0" smtClean="0">
                          <a:solidFill>
                            <a:srgbClr val="C00000"/>
                          </a:solidFill>
                          <a:latin typeface="+mj-lt"/>
                          <a:ea typeface="Times New Roman"/>
                        </a:rPr>
                        <a:t>Indicatori</a:t>
                      </a:r>
                      <a:endParaRPr lang="it-IT" sz="3600" b="1" dirty="0">
                        <a:solidFill>
                          <a:srgbClr val="C00000"/>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rPr>
                        <a:t>2006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rPr>
                        <a:t>2007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rPr>
                        <a:t>2008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rPr>
                        <a:t>2009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rPr>
                        <a:t>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835">
                <a:tc>
                  <a:txBody>
                    <a:bodyPr/>
                    <a:lstStyle/>
                    <a:p>
                      <a:pPr algn="just">
                        <a:spcAft>
                          <a:spcPts val="0"/>
                        </a:spcAft>
                      </a:pPr>
                      <a:r>
                        <a:rPr lang="it-IT" sz="3600" b="1" dirty="0">
                          <a:solidFill>
                            <a:srgbClr val="002060"/>
                          </a:solidFill>
                          <a:latin typeface="+mj-lt"/>
                          <a:ea typeface="Times New Roman"/>
                        </a:rPr>
                        <a:t>% colonscopie complete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94,4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96,6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97,4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95,0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95,1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3264">
                <a:tc>
                  <a:txBody>
                    <a:bodyPr/>
                    <a:lstStyle/>
                    <a:p>
                      <a:pPr algn="just">
                        <a:spcAft>
                          <a:spcPts val="0"/>
                        </a:spcAft>
                      </a:pPr>
                      <a:r>
                        <a:rPr lang="it-IT" sz="3600" b="1" dirty="0">
                          <a:solidFill>
                            <a:srgbClr val="002060"/>
                          </a:solidFill>
                          <a:latin typeface="+mj-lt"/>
                          <a:ea typeface="Times New Roman"/>
                        </a:rPr>
                        <a:t>% colonscopie in </a:t>
                      </a:r>
                      <a:r>
                        <a:rPr lang="it-IT" sz="3600" b="1" dirty="0" err="1">
                          <a:solidFill>
                            <a:srgbClr val="002060"/>
                          </a:solidFill>
                          <a:latin typeface="+mj-lt"/>
                          <a:ea typeface="Times New Roman"/>
                        </a:rPr>
                        <a:t>sedazione</a:t>
                      </a:r>
                      <a:r>
                        <a:rPr lang="it-IT" sz="3600" b="1" dirty="0">
                          <a:solidFill>
                            <a:srgbClr val="002060"/>
                          </a:solidFill>
                          <a:latin typeface="+mj-lt"/>
                          <a:ea typeface="Times New Roman"/>
                        </a:rPr>
                        <a:t> cosciente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err="1">
                          <a:solidFill>
                            <a:srgbClr val="002060"/>
                          </a:solidFill>
                          <a:latin typeface="+mj-lt"/>
                          <a:ea typeface="Times New Roman"/>
                        </a:rPr>
                        <a:t>n.d.</a:t>
                      </a:r>
                      <a:endParaRPr lang="it-IT" sz="3600" b="1" dirty="0">
                        <a:solidFill>
                          <a:srgbClr val="002060"/>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1960">
                <a:tc>
                  <a:txBody>
                    <a:bodyPr/>
                    <a:lstStyle/>
                    <a:p>
                      <a:pPr algn="just">
                        <a:spcAft>
                          <a:spcPts val="0"/>
                        </a:spcAft>
                      </a:pPr>
                      <a:r>
                        <a:rPr lang="it-IT" sz="3600" b="1" dirty="0">
                          <a:solidFill>
                            <a:srgbClr val="002060"/>
                          </a:solidFill>
                          <a:latin typeface="+mj-lt"/>
                          <a:ea typeface="Times New Roman"/>
                        </a:rPr>
                        <a:t>% RX colon DMC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835">
                <a:tc>
                  <a:txBody>
                    <a:bodyPr/>
                    <a:lstStyle/>
                    <a:p>
                      <a:pPr algn="just">
                        <a:spcAft>
                          <a:spcPts val="0"/>
                        </a:spcAft>
                      </a:pPr>
                      <a:r>
                        <a:rPr lang="it-IT" sz="3600" b="1" dirty="0">
                          <a:solidFill>
                            <a:srgbClr val="002060"/>
                          </a:solidFill>
                          <a:latin typeface="+mj-lt"/>
                          <a:ea typeface="Times New Roman"/>
                        </a:rPr>
                        <a:t>DR grezzo per Cancro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5752">
                <a:tc>
                  <a:txBody>
                    <a:bodyPr/>
                    <a:lstStyle/>
                    <a:p>
                      <a:pPr algn="just">
                        <a:spcAft>
                          <a:spcPts val="0"/>
                        </a:spcAft>
                      </a:pPr>
                      <a:r>
                        <a:rPr lang="it-IT" sz="3600" b="1" dirty="0">
                          <a:solidFill>
                            <a:srgbClr val="002060"/>
                          </a:solidFill>
                          <a:latin typeface="+mj-lt"/>
                          <a:ea typeface="Times New Roman"/>
                        </a:rPr>
                        <a:t>DR grezzo per adenoma avanzato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5,8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5752">
                <a:tc>
                  <a:txBody>
                    <a:bodyPr/>
                    <a:lstStyle/>
                    <a:p>
                      <a:pPr algn="just">
                        <a:spcAft>
                          <a:spcPts val="0"/>
                        </a:spcAft>
                      </a:pPr>
                      <a:r>
                        <a:rPr lang="it-IT" sz="3600" b="1" dirty="0">
                          <a:solidFill>
                            <a:srgbClr val="002060"/>
                          </a:solidFill>
                          <a:latin typeface="+mj-lt"/>
                          <a:ea typeface="Times New Roman"/>
                        </a:rPr>
                        <a:t>DR grezzo per adenoma semplice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336">
                <a:tc>
                  <a:txBody>
                    <a:bodyPr/>
                    <a:lstStyle/>
                    <a:p>
                      <a:pPr algn="just">
                        <a:spcAft>
                          <a:spcPts val="0"/>
                        </a:spcAft>
                      </a:pPr>
                      <a:r>
                        <a:rPr lang="it-IT" sz="3600" b="1" dirty="0">
                          <a:solidFill>
                            <a:srgbClr val="002060"/>
                          </a:solidFill>
                          <a:latin typeface="+mj-lt"/>
                          <a:ea typeface="Times New Roman"/>
                        </a:rPr>
                        <a:t>% VVP per cancro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5752">
                <a:tc>
                  <a:txBody>
                    <a:bodyPr/>
                    <a:lstStyle/>
                    <a:p>
                      <a:pPr algn="just">
                        <a:spcAft>
                          <a:spcPts val="0"/>
                        </a:spcAft>
                      </a:pPr>
                      <a:r>
                        <a:rPr lang="it-IT" sz="3600" b="1" dirty="0" err="1">
                          <a:solidFill>
                            <a:srgbClr val="002060"/>
                          </a:solidFill>
                          <a:latin typeface="+mj-lt"/>
                          <a:ea typeface="Times New Roman"/>
                        </a:rPr>
                        <a:t>%VVP</a:t>
                      </a:r>
                      <a:r>
                        <a:rPr lang="it-IT" sz="3600" b="1" dirty="0">
                          <a:solidFill>
                            <a:srgbClr val="002060"/>
                          </a:solidFill>
                          <a:latin typeface="+mj-lt"/>
                          <a:ea typeface="Times New Roman"/>
                        </a:rPr>
                        <a:t> adenoma avanzato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22,9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5752">
                <a:tc>
                  <a:txBody>
                    <a:bodyPr/>
                    <a:lstStyle/>
                    <a:p>
                      <a:pPr algn="just">
                        <a:spcAft>
                          <a:spcPts val="0"/>
                        </a:spcAft>
                      </a:pPr>
                      <a:r>
                        <a:rPr lang="it-IT" sz="3600" b="1" dirty="0" err="1">
                          <a:solidFill>
                            <a:srgbClr val="002060"/>
                          </a:solidFill>
                          <a:latin typeface="+mj-lt"/>
                          <a:ea typeface="Times New Roman"/>
                        </a:rPr>
                        <a:t>%VPP</a:t>
                      </a:r>
                      <a:r>
                        <a:rPr lang="it-IT" sz="3600" b="1" dirty="0">
                          <a:solidFill>
                            <a:srgbClr val="002060"/>
                          </a:solidFill>
                          <a:latin typeface="+mj-lt"/>
                          <a:ea typeface="Times New Roman"/>
                        </a:rPr>
                        <a:t> adenoma semplice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15,3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rPr>
                        <a:t>21,8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21175" rtl="0" eaLnBrk="1" fontAlgn="base" latinLnBrk="0" hangingPunct="1">
          <a:lnSpc>
            <a:spcPct val="100000"/>
          </a:lnSpc>
          <a:spcBef>
            <a:spcPct val="0"/>
          </a:spcBef>
          <a:spcAft>
            <a:spcPct val="0"/>
          </a:spcAft>
          <a:buClrTx/>
          <a:buSzTx/>
          <a:buFontTx/>
          <a:buNone/>
          <a:tabLst/>
          <a:defRPr kumimoji="0" lang="it-IT" sz="8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21175" rtl="0" eaLnBrk="1" fontAlgn="base" latinLnBrk="0" hangingPunct="1">
          <a:lnSpc>
            <a:spcPct val="100000"/>
          </a:lnSpc>
          <a:spcBef>
            <a:spcPct val="0"/>
          </a:spcBef>
          <a:spcAft>
            <a:spcPct val="0"/>
          </a:spcAft>
          <a:buClrTx/>
          <a:buSzTx/>
          <a:buFontTx/>
          <a:buNone/>
          <a:tabLst/>
          <a:defRPr kumimoji="0" lang="it-IT" sz="8500" b="0"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522</Words>
  <Application>Microsoft Office PowerPoint</Application>
  <PresentationFormat>Personalizzato</PresentationFormat>
  <Paragraphs>75</Paragraphs>
  <Slides>1</Slides>
  <Notes>1</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Struttura predefinita</vt:lpstr>
      <vt:lpstr>Diapositiva 1</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sandrine</cp:lastModifiedBy>
  <cp:revision>80</cp:revision>
  <dcterms:created xsi:type="dcterms:W3CDTF">2004-11-01T15:32:16Z</dcterms:created>
  <dcterms:modified xsi:type="dcterms:W3CDTF">2011-11-09T08:59:48Z</dcterms:modified>
</cp:coreProperties>
</file>